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Inconsolata"/>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Inconsolata-bold.fntdata"/><Relationship Id="rId27" Type="http://schemas.openxmlformats.org/officeDocument/2006/relationships/font" Target="fonts/Inconsolat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21093da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21093da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2362282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2362282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23622820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23622820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23622820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23622820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2addff6d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2addff6d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23622820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23622820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23622820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23622820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a23622820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a23622820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2addff6d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2addff6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2addff6d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2addff6d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2addff6d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2addff6d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23622820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23622820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23622820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23622820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2addff6d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2addff6d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1c3415d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1c3415d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2addff6d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2addff6d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188f645c0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188f645c0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a188f645c0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a188f645c0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2addff6d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2addff6d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188f645c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188f645c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26.png"/><Relationship Id="rId7" Type="http://schemas.openxmlformats.org/officeDocument/2006/relationships/image" Target="../media/image40.png"/></Relationships>
</file>

<file path=ppt/slides/_rels/slide11.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42.png"/><Relationship Id="rId13" Type="http://schemas.openxmlformats.org/officeDocument/2006/relationships/image" Target="../media/image38.png"/><Relationship Id="rId12"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41.png"/><Relationship Id="rId9" Type="http://schemas.openxmlformats.org/officeDocument/2006/relationships/image" Target="../media/image33.png"/><Relationship Id="rId15" Type="http://schemas.openxmlformats.org/officeDocument/2006/relationships/image" Target="../media/image22.png"/><Relationship Id="rId14" Type="http://schemas.openxmlformats.org/officeDocument/2006/relationships/image" Target="../media/image36.png"/><Relationship Id="rId16" Type="http://schemas.openxmlformats.org/officeDocument/2006/relationships/image" Target="../media/image35.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2.png"/><Relationship Id="rId8"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44.png"/><Relationship Id="rId5"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53.png"/><Relationship Id="rId5"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45.png"/><Relationship Id="rId5" Type="http://schemas.openxmlformats.org/officeDocument/2006/relationships/image" Target="../media/image52.png"/><Relationship Id="rId6" Type="http://schemas.openxmlformats.org/officeDocument/2006/relationships/image" Target="../media/image62.png"/><Relationship Id="rId7"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4.png"/><Relationship Id="rId6" Type="http://schemas.openxmlformats.org/officeDocument/2006/relationships/image" Target="../media/image50.png"/><Relationship Id="rId7" Type="http://schemas.openxmlformats.org/officeDocument/2006/relationships/image" Target="../media/image56.png"/><Relationship Id="rId8"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4.png"/><Relationship Id="rId4" Type="http://schemas.openxmlformats.org/officeDocument/2006/relationships/image" Target="../media/image55.png"/><Relationship Id="rId5" Type="http://schemas.openxmlformats.org/officeDocument/2006/relationships/image" Target="../media/image65.png"/><Relationship Id="rId6" Type="http://schemas.openxmlformats.org/officeDocument/2006/relationships/image" Target="../media/image57.png"/><Relationship Id="rId7" Type="http://schemas.openxmlformats.org/officeDocument/2006/relationships/image" Target="../media/image63.png"/><Relationship Id="rId8"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11" Type="http://schemas.openxmlformats.org/officeDocument/2006/relationships/image" Target="../media/image13.png"/><Relationship Id="rId10" Type="http://schemas.openxmlformats.org/officeDocument/2006/relationships/image" Target="../media/image17.png"/><Relationship Id="rId12" Type="http://schemas.openxmlformats.org/officeDocument/2006/relationships/image" Target="../media/image10.png"/><Relationship Id="rId9"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00"/>
              <a:t>Enhancing Low-Light Images Using Retinex Theory: An Approach to Illumination Map Estimation through Local Variance Analysis and Reflectance Estimation via Weighted Total Variation</a:t>
            </a:r>
            <a:endParaRPr sz="2400"/>
          </a:p>
        </p:txBody>
      </p:sp>
      <p:sp>
        <p:nvSpPr>
          <p:cNvPr id="55" name="Google Shape;55;p13"/>
          <p:cNvSpPr txBox="1"/>
          <p:nvPr>
            <p:ph type="ctrTitle"/>
          </p:nvPr>
        </p:nvSpPr>
        <p:spPr>
          <a:xfrm>
            <a:off x="5144230" y="4263100"/>
            <a:ext cx="3845400" cy="694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lang="en" sz="1200"/>
              <a:t>Presenter: Mohammed Saidul Islam, 220232724</a:t>
            </a:r>
            <a:endParaRPr sz="1200"/>
          </a:p>
          <a:p>
            <a:pPr indent="0" lvl="0" marL="0" rtl="0" algn="just">
              <a:spcBef>
                <a:spcPts val="0"/>
              </a:spcBef>
              <a:spcAft>
                <a:spcPts val="0"/>
              </a:spcAft>
              <a:buSzPts val="990"/>
              <a:buNone/>
            </a:pPr>
            <a:r>
              <a:rPr lang="en" sz="1200"/>
              <a:t>Course: EECS 6154 [Project]</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Proposed Approach</a:t>
            </a:r>
            <a:endParaRPr b="1" sz="2000"/>
          </a:p>
        </p:txBody>
      </p:sp>
      <p:sp>
        <p:nvSpPr>
          <p:cNvPr id="158" name="Google Shape;15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22"/>
          <p:cNvSpPr txBox="1"/>
          <p:nvPr/>
        </p:nvSpPr>
        <p:spPr>
          <a:xfrm>
            <a:off x="605925" y="859300"/>
            <a:ext cx="8291100" cy="318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A weighted version of the Total Variation Denoising for Reflectance estimation</a:t>
            </a:r>
            <a:endParaRPr b="1" sz="1600">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A discrete gradient operator        for an image                     is defined by,</a:t>
            </a:r>
            <a:endParaRPr>
              <a:solidFill>
                <a:schemeClr val="dk1"/>
              </a:solidFill>
            </a:endParaRPr>
          </a:p>
          <a:p>
            <a:pPr indent="0" lvl="0" marL="0" rtl="0" algn="l">
              <a:lnSpc>
                <a:spcPct val="100000"/>
              </a:lnSpc>
              <a:spcBef>
                <a:spcPts val="1000"/>
              </a:spcBef>
              <a:spcAft>
                <a:spcPts val="0"/>
              </a:spcAft>
              <a:buNone/>
            </a:pPr>
            <a:r>
              <a:rPr lang="en">
                <a:solidFill>
                  <a:schemeClr val="dk1"/>
                </a:solidFill>
              </a:rPr>
              <a:t>                                                                                                         </a:t>
            </a:r>
            <a:endParaRPr>
              <a:solidFill>
                <a:schemeClr val="dk1"/>
              </a:solidFill>
            </a:endParaRPr>
          </a:p>
          <a:p>
            <a:pPr indent="0" lvl="0" marL="0" rtl="0" algn="l">
              <a:lnSpc>
                <a:spcPct val="100000"/>
              </a:lnSpc>
              <a:spcBef>
                <a:spcPts val="1000"/>
              </a:spcBef>
              <a:spcAft>
                <a:spcPts val="0"/>
              </a:spcAft>
              <a:buNone/>
            </a:pPr>
            <a:r>
              <a:t/>
            </a:r>
            <a:endParaRPr>
              <a:solidFill>
                <a:schemeClr val="dk1"/>
              </a:solidFill>
            </a:endParaRPr>
          </a:p>
          <a:p>
            <a:pPr indent="0" lvl="0" marL="0" rtl="0" algn="l">
              <a:lnSpc>
                <a:spcPct val="100000"/>
              </a:lnSpc>
              <a:spcBef>
                <a:spcPts val="1000"/>
              </a:spcBef>
              <a:spcAft>
                <a:spcPts val="0"/>
              </a:spcAft>
              <a:buNone/>
            </a:pPr>
            <a:r>
              <a:rPr lang="en">
                <a:solidFill>
                  <a:schemeClr val="dk1"/>
                </a:solidFill>
              </a:rPr>
              <a:t>where,</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1000"/>
              </a:spcAft>
              <a:buNone/>
            </a:pPr>
            <a:r>
              <a:t/>
            </a:r>
            <a:endParaRPr>
              <a:solidFill>
                <a:schemeClr val="dk1"/>
              </a:solidFill>
            </a:endParaRPr>
          </a:p>
        </p:txBody>
      </p:sp>
      <p:pic>
        <p:nvPicPr>
          <p:cNvPr descr="{&quot;backgroundColor&quot;:&quot;#FFFFFF&quot;,&quot;font&quot;:{&quot;size&quot;:14,&quot;family&quot;:&quot;Arial&quot;,&quot;color&quot;:&quot;#000000&quot;},&quot;type&quot;:&quot;$$&quot;,&quot;id&quot;:&quot;1&quot;,&quot;aid&quot;:null,&quot;code&quot;:&quot;$$\\nabla u$$&quot;,&quot;ts&quot;:1701718314675,&quot;cs&quot;:&quot;X2zQHdl6eImmdP3qSYHsNA==&quot;,&quot;size&quot;:{&quot;width&quot;:29.5,&quot;height&quot;:15.833333333333334}}" id="160" name="Google Shape;160;p22"/>
          <p:cNvPicPr preferRelativeResize="0"/>
          <p:nvPr/>
        </p:nvPicPr>
        <p:blipFill>
          <a:blip r:embed="rId3">
            <a:alphaModFix/>
          </a:blip>
          <a:stretch>
            <a:fillRect/>
          </a:stretch>
        </p:blipFill>
        <p:spPr>
          <a:xfrm>
            <a:off x="3414525" y="1344725"/>
            <a:ext cx="280988" cy="150813"/>
          </a:xfrm>
          <a:prstGeom prst="rect">
            <a:avLst/>
          </a:prstGeom>
          <a:noFill/>
          <a:ln>
            <a:noFill/>
          </a:ln>
        </p:spPr>
      </p:pic>
      <p:pic>
        <p:nvPicPr>
          <p:cNvPr descr="{&quot;code&quot;:&quot;$$u\\in\\,\\mathbb{R}^{N\\times N}$$&quot;,&quot;backgroundColorModified&quot;:false,&quot;font&quot;:{&quot;family&quot;:&quot;Arial&quot;,&quot;size&quot;:14,&quot;color&quot;:&quot;#000000&quot;},&quot;id&quot;:&quot;2&quot;,&quot;aid&quot;:null,&quot;backgroundColor&quot;:&quot;#FFFFFF&quot;,&quot;type&quot;:&quot;$$&quot;,&quot;ts&quot;:1701718551753,&quot;cs&quot;:&quot;T4NW2zm3/0x89Er/Ud+YAA==&quot;,&quot;size&quot;:{&quot;width&quot;:98,&quot;height&quot;:20.499999999999982}}" id="161" name="Google Shape;161;p22"/>
          <p:cNvPicPr preferRelativeResize="0"/>
          <p:nvPr/>
        </p:nvPicPr>
        <p:blipFill>
          <a:blip r:embed="rId4">
            <a:alphaModFix/>
          </a:blip>
          <a:stretch>
            <a:fillRect/>
          </a:stretch>
        </p:blipFill>
        <p:spPr>
          <a:xfrm>
            <a:off x="4785600" y="1300277"/>
            <a:ext cx="933450" cy="195263"/>
          </a:xfrm>
          <a:prstGeom prst="rect">
            <a:avLst/>
          </a:prstGeom>
          <a:noFill/>
          <a:ln>
            <a:noFill/>
          </a:ln>
        </p:spPr>
      </p:pic>
      <p:pic>
        <p:nvPicPr>
          <p:cNvPr descr="{&quot;id&quot;:&quot;3&quot;,&quot;backgroundColorModified&quot;:false,&quot;font&quot;:{&quot;size&quot;:16,&quot;family&quot;:&quot;Arial&quot;,&quot;color&quot;:&quot;#000000&quot;},&quot;aid&quot;:null,&quot;backgroundColor&quot;:&quot;#FFFFFF&quot;,&quot;code&quot;:&quot;$$\\left(\\nabla u\\right)_{i,j}=\\,\\left(\\left(\\nabla u\\right)_{i,j}^{h},\\,\\left(\\nabla u\\right)_{i,j}^{v}\\right)$$&quot;,&quot;type&quot;:&quot;$$&quot;,&quot;ts&quot;:1701718469092,&quot;cs&quot;:&quot;KuFkY5CrujJGcfawnsCtxw==&quot;,&quot;size&quot;:{&quot;width&quot;:298.75,&quot;height&quot;:45}}" id="162" name="Google Shape;162;p22"/>
          <p:cNvPicPr preferRelativeResize="0"/>
          <p:nvPr/>
        </p:nvPicPr>
        <p:blipFill>
          <a:blip r:embed="rId5">
            <a:alphaModFix/>
          </a:blip>
          <a:stretch>
            <a:fillRect/>
          </a:stretch>
        </p:blipFill>
        <p:spPr>
          <a:xfrm>
            <a:off x="2532600" y="1737675"/>
            <a:ext cx="2845594" cy="428625"/>
          </a:xfrm>
          <a:prstGeom prst="rect">
            <a:avLst/>
          </a:prstGeom>
          <a:noFill/>
          <a:ln>
            <a:noFill/>
          </a:ln>
        </p:spPr>
      </p:pic>
      <p:pic>
        <p:nvPicPr>
          <p:cNvPr descr="{&quot;id&quot;:&quot;4&quot;,&quot;code&quot;:&quot;$$\\left(\\nabla u\\right)_{i,j}^{h}\\,=\\,\\begin{cases}\n{u_{i+1,j}-u_{i,j}}&amp;{if\\,\\,i&lt;N}\\\\\n{0}&amp;{if\\,\\,i\\,=N}\\\\\n\\end{cases}$$&quot;,&quot;backgroundColorModified&quot;:false,&quot;font&quot;:{&quot;size&quot;:16,&quot;family&quot;:&quot;Arial&quot;,&quot;color&quot;:&quot;#000000&quot;},&quot;aid&quot;:null,&quot;type&quot;:&quot;$$&quot;,&quot;backgroundColor&quot;:&quot;#FFFFFF&quot;,&quot;ts&quot;:1701718752669,&quot;cs&quot;:&quot;3p5n66/4meiR9dcqVIXQ5w==&quot;,&quot;size&quot;:{&quot;width&quot;:377.6666666666667,&quot;height&quot;:60}}" id="163" name="Google Shape;163;p22"/>
          <p:cNvPicPr preferRelativeResize="0"/>
          <p:nvPr/>
        </p:nvPicPr>
        <p:blipFill>
          <a:blip r:embed="rId6">
            <a:alphaModFix/>
          </a:blip>
          <a:stretch>
            <a:fillRect/>
          </a:stretch>
        </p:blipFill>
        <p:spPr>
          <a:xfrm>
            <a:off x="2440450" y="2516375"/>
            <a:ext cx="3597275" cy="571500"/>
          </a:xfrm>
          <a:prstGeom prst="rect">
            <a:avLst/>
          </a:prstGeom>
          <a:noFill/>
          <a:ln>
            <a:noFill/>
          </a:ln>
        </p:spPr>
      </p:pic>
      <p:pic>
        <p:nvPicPr>
          <p:cNvPr descr="{&quot;backgroundColorModified&quot;:false,&quot;code&quot;:&quot;$$\\left(\\nabla u\\right)_{i,j}^{v}\\,=\\,\\begin{cases}\n{u_{i,j+1}-u_{i,j}}&amp;{if\\,\\,j&lt;N}\\\\\n{0}&amp;{if\\,\\,j=N}\\\\\n\\end{cases}$$&quot;,&quot;aid&quot;:null,&quot;id&quot;:&quot;4&quot;,&quot;font&quot;:{&quot;size&quot;:16,&quot;color&quot;:&quot;#000000&quot;,&quot;family&quot;:&quot;Arial&quot;},&quot;type&quot;:&quot;$$&quot;,&quot;backgroundColor&quot;:&quot;#FFFFFF&quot;,&quot;ts&quot;:1701718799299,&quot;cs&quot;:&quot;umXG+JAE7vW1p97FCpHbXg==&quot;,&quot;size&quot;:{&quot;width&quot;:375,&quot;height&quot;:60}}" id="164" name="Google Shape;164;p22"/>
          <p:cNvPicPr preferRelativeResize="0"/>
          <p:nvPr/>
        </p:nvPicPr>
        <p:blipFill>
          <a:blip r:embed="rId7">
            <a:alphaModFix/>
          </a:blip>
          <a:stretch>
            <a:fillRect/>
          </a:stretch>
        </p:blipFill>
        <p:spPr>
          <a:xfrm>
            <a:off x="2453150" y="3155500"/>
            <a:ext cx="3571875" cy="571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Proposed Approach</a:t>
            </a:r>
            <a:endParaRPr b="1" sz="2000"/>
          </a:p>
        </p:txBody>
      </p:sp>
      <p:sp>
        <p:nvSpPr>
          <p:cNvPr id="170" name="Google Shape;17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1" name="Google Shape;171;p23"/>
          <p:cNvSpPr txBox="1"/>
          <p:nvPr/>
        </p:nvSpPr>
        <p:spPr>
          <a:xfrm>
            <a:off x="605925" y="859300"/>
            <a:ext cx="8339400" cy="374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A weighted version of the Total Variation Denoising for Reflectance estimation</a:t>
            </a:r>
            <a:endParaRPr b="1" sz="1600">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The weighted version of the discrete gradient operator           would be,</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w</a:t>
            </a:r>
            <a:r>
              <a:rPr lang="en">
                <a:solidFill>
                  <a:schemeClr val="dk1"/>
                </a:solidFill>
              </a:rPr>
              <a:t>here      corresponds to coordinate                  ,      corresponds to          and     corresponds to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Here, the weight           is defined as,</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1000"/>
              </a:spcAft>
              <a:buNone/>
            </a:pPr>
            <a:r>
              <a:rPr lang="en">
                <a:solidFill>
                  <a:schemeClr val="dk1"/>
                </a:solidFill>
              </a:rPr>
              <a:t>w</a:t>
            </a:r>
            <a:r>
              <a:rPr lang="en">
                <a:solidFill>
                  <a:schemeClr val="dk1"/>
                </a:solidFill>
              </a:rPr>
              <a:t>here                  is the euclidean distance between two pixels and                               is the pixel intensity difference and      and       are smoothing parameters</a:t>
            </a:r>
            <a:endParaRPr>
              <a:solidFill>
                <a:schemeClr val="dk1"/>
              </a:solidFill>
            </a:endParaRPr>
          </a:p>
        </p:txBody>
      </p:sp>
      <p:pic>
        <p:nvPicPr>
          <p:cNvPr descr="{&quot;type&quot;:&quot;$$&quot;,&quot;backgroundColorModified&quot;:false,&quot;font&quot;:{&quot;color&quot;:&quot;#000000&quot;,&quot;family&quot;:&quot;Arial&quot;,&quot;size&quot;:14},&quot;backgroundColor&quot;:&quot;#FFFFFF&quot;,&quot;id&quot;:&quot;1&quot;,&quot;code&quot;:&quot;$$\\nabla _{w}u$$&quot;,&quot;aid&quot;:null,&quot;ts&quot;:1701719016692,&quot;cs&quot;:&quot;u2hJ1oCDbOKcDdeZUueeVw==&quot;,&quot;size&quot;:{&quot;width&quot;:41.5,&quot;height&quot;:18.5}}" id="172" name="Google Shape;172;p23"/>
          <p:cNvPicPr preferRelativeResize="0"/>
          <p:nvPr/>
        </p:nvPicPr>
        <p:blipFill>
          <a:blip r:embed="rId3">
            <a:alphaModFix/>
          </a:blip>
          <a:stretch>
            <a:fillRect/>
          </a:stretch>
        </p:blipFill>
        <p:spPr>
          <a:xfrm>
            <a:off x="5483075" y="1319000"/>
            <a:ext cx="395288" cy="176213"/>
          </a:xfrm>
          <a:prstGeom prst="rect">
            <a:avLst/>
          </a:prstGeom>
          <a:noFill/>
          <a:ln>
            <a:noFill/>
          </a:ln>
        </p:spPr>
      </p:pic>
      <p:pic>
        <p:nvPicPr>
          <p:cNvPr descr="{&quot;aid&quot;:null,&quot;code&quot;:&quot;$$w_{p,\\,q}=\\,\\exp\\left(-\\,\\frac{\\parallel p-q\\parallel_{2}^{2}}{\\sigma_{s}^{2}}\\,-\\frac{\\parallel u\\left(p\\right)-u\\left(q\\right)\\parallel_{2}^{2}}{\\sigma_{r}^{2}}\\right)$$&quot;,&quot;backgroundColorModified&quot;:false,&quot;id&quot;:&quot;6&quot;,&quot;type&quot;:&quot;$$&quot;,&quot;backgroundColor&quot;:&quot;#FFFFFF&quot;,&quot;font&quot;:{&quot;family&quot;:&quot;Arial&quot;,&quot;color&quot;:&quot;#000000&quot;,&quot;size&quot;:14},&quot;ts&quot;:1701720055401,&quot;cs&quot;:&quot;sUl9V/8iZewxayntKRiJSg==&quot;,&quot;size&quot;:{&quot;width&quot;:429.3333333333333,&quot;height&quot;:65.66666666666667}}" id="173" name="Google Shape;173;p23"/>
          <p:cNvPicPr preferRelativeResize="0"/>
          <p:nvPr/>
        </p:nvPicPr>
        <p:blipFill>
          <a:blip r:embed="rId4">
            <a:alphaModFix/>
          </a:blip>
          <a:stretch>
            <a:fillRect/>
          </a:stretch>
        </p:blipFill>
        <p:spPr>
          <a:xfrm>
            <a:off x="2527300" y="3101055"/>
            <a:ext cx="4089400" cy="625475"/>
          </a:xfrm>
          <a:prstGeom prst="rect">
            <a:avLst/>
          </a:prstGeom>
          <a:noFill/>
          <a:ln>
            <a:noFill/>
          </a:ln>
        </p:spPr>
      </p:pic>
      <p:pic>
        <p:nvPicPr>
          <p:cNvPr descr="{&quot;id&quot;:&quot;7&quot;,&quot;font&quot;:{&quot;size&quot;:16,&quot;family&quot;:&quot;Arial&quot;,&quot;color&quot;:&quot;#000000&quot;},&quot;backgroundColor&quot;:&quot;#FFFFFF&quot;,&quot;backgroundColorModified&quot;:false,&quot;aid&quot;:null,&quot;code&quot;:&quot;$$\\left(\\nabla _{w}u\\right)_{i,j}=\\,\\left(w_{m,\\,n}\\cdot\\left(\\nabla u\\right)_{i,j}^{h},w_{o,\\,n}\\cdot\\left(\\nabla u\\right)_{i,j}^{v}\\right)$$&quot;,&quot;type&quot;:&quot;$$&quot;,&quot;ts&quot;:1701720311049,&quot;cs&quot;:&quot;gVzRmbEmwRPwaXBEE62YXA==&quot;,&quot;size&quot;:{&quot;width&quot;:446.3333333333333,&quot;height&quot;:45}}" id="174" name="Google Shape;174;p23"/>
          <p:cNvPicPr preferRelativeResize="0"/>
          <p:nvPr/>
        </p:nvPicPr>
        <p:blipFill>
          <a:blip r:embed="rId5">
            <a:alphaModFix/>
          </a:blip>
          <a:stretch>
            <a:fillRect/>
          </a:stretch>
        </p:blipFill>
        <p:spPr>
          <a:xfrm>
            <a:off x="2532600" y="1826325"/>
            <a:ext cx="4251325" cy="428625"/>
          </a:xfrm>
          <a:prstGeom prst="rect">
            <a:avLst/>
          </a:prstGeom>
          <a:noFill/>
          <a:ln>
            <a:noFill/>
          </a:ln>
        </p:spPr>
      </p:pic>
      <p:pic>
        <p:nvPicPr>
          <p:cNvPr descr="{&quot;backgroundColor&quot;:&quot;#FFFFFF&quot;,&quot;font&quot;:{&quot;color&quot;:&quot;#000000&quot;,&quot;size&quot;:14,&quot;family&quot;:&quot;Arial&quot;},&quot;id&quot;:&quot;8&quot;,&quot;backgroundColorModified&quot;:false,&quot;code&quot;:&quot;$$m$$&quot;,&quot;type&quot;:&quot;$$&quot;,&quot;aid&quot;:null,&quot;ts&quot;:1701720347109,&quot;cs&quot;:&quot;KNLlYuW/PYFB6vVmnBdrBg==&quot;,&quot;size&quot;:{&quot;width&quot;:18.333333333333332,&quot;height&quot;:10}}" id="175" name="Google Shape;175;p23"/>
          <p:cNvPicPr preferRelativeResize="0"/>
          <p:nvPr/>
        </p:nvPicPr>
        <p:blipFill>
          <a:blip r:embed="rId6">
            <a:alphaModFix/>
          </a:blip>
          <a:stretch>
            <a:fillRect/>
          </a:stretch>
        </p:blipFill>
        <p:spPr>
          <a:xfrm>
            <a:off x="1248625" y="2435100"/>
            <a:ext cx="174625" cy="95250"/>
          </a:xfrm>
          <a:prstGeom prst="rect">
            <a:avLst/>
          </a:prstGeom>
          <a:noFill/>
          <a:ln>
            <a:noFill/>
          </a:ln>
        </p:spPr>
      </p:pic>
      <p:pic>
        <p:nvPicPr>
          <p:cNvPr descr="{&quot;code&quot;:&quot;$$\\left(i+1,\\,j\\right)$$&quot;,&quot;id&quot;:&quot;9&quot;,&quot;backgroundColor&quot;:&quot;#FFFFFF&quot;,&quot;type&quot;:&quot;$$&quot;,&quot;font&quot;:{&quot;size&quot;:14,&quot;family&quot;:&quot;Arial&quot;,&quot;color&quot;:&quot;#000000&quot;},&quot;aid&quot;:null,&quot;backgroundColorModified&quot;:false,&quot;ts&quot;:1701720416436,&quot;cs&quot;:&quot;pNRUA6Fi9e/wUj03Fpnhxw==&quot;,&quot;size&quot;:{&quot;width&quot;:80.66666666666667,&quot;height&quot;:22}}" id="176" name="Google Shape;176;p23"/>
          <p:cNvPicPr preferRelativeResize="0"/>
          <p:nvPr/>
        </p:nvPicPr>
        <p:blipFill>
          <a:blip r:embed="rId7">
            <a:alphaModFix/>
          </a:blip>
          <a:stretch>
            <a:fillRect/>
          </a:stretch>
        </p:blipFill>
        <p:spPr>
          <a:xfrm>
            <a:off x="3619500" y="2377953"/>
            <a:ext cx="768350" cy="209550"/>
          </a:xfrm>
          <a:prstGeom prst="rect">
            <a:avLst/>
          </a:prstGeom>
          <a:noFill/>
          <a:ln>
            <a:noFill/>
          </a:ln>
        </p:spPr>
      </p:pic>
      <p:pic>
        <p:nvPicPr>
          <p:cNvPr descr="{&quot;id&quot;:&quot;10&quot;,&quot;backgroundColor&quot;:&quot;#FFFFFF&quot;,&quot;font&quot;:{&quot;color&quot;:&quot;#000000&quot;,&quot;size&quot;:14,&quot;family&quot;:&quot;Arial&quot;},&quot;aid&quot;:null,&quot;code&quot;:&quot;$$\\left(i,\\,j\\right)$$&quot;,&quot;backgroundColorModified&quot;:false,&quot;type&quot;:&quot;$$&quot;,&quot;ts&quot;:1701720441754,&quot;cs&quot;:&quot;o5FPcwM46o2gq/p65BUySw==&quot;,&quot;size&quot;:{&quot;width&quot;:43,&quot;height&quot;:22}}" id="177" name="Google Shape;177;p23"/>
          <p:cNvPicPr preferRelativeResize="0"/>
          <p:nvPr/>
        </p:nvPicPr>
        <p:blipFill>
          <a:blip r:embed="rId8">
            <a:alphaModFix/>
          </a:blip>
          <a:stretch>
            <a:fillRect/>
          </a:stretch>
        </p:blipFill>
        <p:spPr>
          <a:xfrm>
            <a:off x="5980025" y="2377950"/>
            <a:ext cx="409575" cy="209550"/>
          </a:xfrm>
          <a:prstGeom prst="rect">
            <a:avLst/>
          </a:prstGeom>
          <a:noFill/>
          <a:ln>
            <a:noFill/>
          </a:ln>
        </p:spPr>
      </p:pic>
      <p:pic>
        <p:nvPicPr>
          <p:cNvPr descr="{&quot;id&quot;:&quot;11&quot;,&quot;backgroundColor&quot;:&quot;#FFFFFF&quot;,&quot;type&quot;:&quot;$$&quot;,&quot;code&quot;:&quot;$$n$$&quot;,&quot;aid&quot;:null,&quot;font&quot;:{&quot;family&quot;:&quot;Arial&quot;,&quot;color&quot;:&quot;#000000&quot;,&quot;size&quot;:14},&quot;backgroundColorModified&quot;:false,&quot;ts&quot;:1701720456660,&quot;cs&quot;:&quot;ZGj+v4ytbwdxmz7SMqF44A==&quot;,&quot;size&quot;:{&quot;width&quot;:12.333333333333334,&quot;height&quot;:10}}" id="178" name="Google Shape;178;p23"/>
          <p:cNvPicPr preferRelativeResize="0"/>
          <p:nvPr/>
        </p:nvPicPr>
        <p:blipFill>
          <a:blip r:embed="rId9">
            <a:alphaModFix/>
          </a:blip>
          <a:stretch>
            <a:fillRect/>
          </a:stretch>
        </p:blipFill>
        <p:spPr>
          <a:xfrm>
            <a:off x="4599525" y="2435100"/>
            <a:ext cx="117475" cy="95250"/>
          </a:xfrm>
          <a:prstGeom prst="rect">
            <a:avLst/>
          </a:prstGeom>
          <a:noFill/>
          <a:ln>
            <a:noFill/>
          </a:ln>
        </p:spPr>
      </p:pic>
      <p:pic>
        <p:nvPicPr>
          <p:cNvPr descr="{&quot;type&quot;:&quot;$$&quot;,&quot;backgroundColorModified&quot;:false,&quot;id&quot;:&quot;12&quot;,&quot;backgroundColor&quot;:&quot;#FFFFFF&quot;,&quot;code&quot;:&quot;$$o$$&quot;,&quot;font&quot;:{&quot;size&quot;:14,&quot;family&quot;:&quot;Arial&quot;,&quot;color&quot;:&quot;#000000&quot;},&quot;aid&quot;:null,&quot;ts&quot;:1701720506678,&quot;cs&quot;:&quot;/otuppWoLNH6A2Nw+k8SiQ==&quot;,&quot;size&quot;:{&quot;width&quot;:9.833333333333334,&quot;height&quot;:10}}" id="179" name="Google Shape;179;p23"/>
          <p:cNvPicPr preferRelativeResize="0"/>
          <p:nvPr/>
        </p:nvPicPr>
        <p:blipFill>
          <a:blip r:embed="rId10">
            <a:alphaModFix/>
          </a:blip>
          <a:stretch>
            <a:fillRect/>
          </a:stretch>
        </p:blipFill>
        <p:spPr>
          <a:xfrm>
            <a:off x="6814825" y="2417575"/>
            <a:ext cx="93663" cy="95250"/>
          </a:xfrm>
          <a:prstGeom prst="rect">
            <a:avLst/>
          </a:prstGeom>
          <a:noFill/>
          <a:ln>
            <a:noFill/>
          </a:ln>
        </p:spPr>
      </p:pic>
      <p:pic>
        <p:nvPicPr>
          <p:cNvPr descr="{&quot;id&quot;:&quot;13&quot;,&quot;font&quot;:{&quot;family&quot;:&quot;Arial&quot;,&quot;color&quot;:&quot;#000000&quot;,&quot;size&quot;:14},&quot;backgroundColor&quot;:&quot;#FFFFFF&quot;,&quot;backgroundColorModified&quot;:false,&quot;code&quot;:&quot;$$\\left(i,\\,j+1\\right)$$&quot;,&quot;type&quot;:&quot;$$&quot;,&quot;aid&quot;:null,&quot;ts&quot;:1701720556782,&quot;cs&quot;:&quot;EEH58uVW/0Lj63XtW4wskA==&quot;,&quot;size&quot;:{&quot;width&quot;:80.66666666666667,&quot;height&quot;:22}}" id="180" name="Google Shape;180;p23"/>
          <p:cNvPicPr preferRelativeResize="0"/>
          <p:nvPr/>
        </p:nvPicPr>
        <p:blipFill>
          <a:blip r:embed="rId11">
            <a:alphaModFix/>
          </a:blip>
          <a:stretch>
            <a:fillRect/>
          </a:stretch>
        </p:blipFill>
        <p:spPr>
          <a:xfrm>
            <a:off x="8252800" y="2360425"/>
            <a:ext cx="768350" cy="209550"/>
          </a:xfrm>
          <a:prstGeom prst="rect">
            <a:avLst/>
          </a:prstGeom>
          <a:noFill/>
          <a:ln>
            <a:noFill/>
          </a:ln>
        </p:spPr>
      </p:pic>
      <p:pic>
        <p:nvPicPr>
          <p:cNvPr descr="{&quot;id&quot;:&quot;14&quot;,&quot;backgroundColor&quot;:&quot;#FFFFFF&quot;,&quot;backgroundColorModified&quot;:false,&quot;type&quot;:&quot;$$&quot;,&quot;code&quot;:&quot;$$w_{p,\\,q}\\,$$&quot;,&quot;font&quot;:{&quot;size&quot;:14,&quot;color&quot;:&quot;#000000&quot;,&quot;family&quot;:&quot;Arial&quot;},&quot;aid&quot;:null,&quot;ts&quot;:1701720634916,&quot;cs&quot;:&quot;NDrolZmCu9he4macEfPL7A==&quot;,&quot;size&quot;:{&quot;width&quot;:38.166666666666664,&quot;height&quot;:16.166666666666668}}" id="181" name="Google Shape;181;p23"/>
          <p:cNvPicPr preferRelativeResize="0"/>
          <p:nvPr/>
        </p:nvPicPr>
        <p:blipFill>
          <a:blip r:embed="rId12">
            <a:alphaModFix/>
          </a:blip>
          <a:stretch>
            <a:fillRect/>
          </a:stretch>
        </p:blipFill>
        <p:spPr>
          <a:xfrm>
            <a:off x="2097550" y="2747775"/>
            <a:ext cx="363538" cy="153988"/>
          </a:xfrm>
          <a:prstGeom prst="rect">
            <a:avLst/>
          </a:prstGeom>
          <a:noFill/>
          <a:ln>
            <a:noFill/>
          </a:ln>
        </p:spPr>
      </p:pic>
      <p:pic>
        <p:nvPicPr>
          <p:cNvPr descr="{&quot;id&quot;:&quot;15&quot;,&quot;backgroundColor&quot;:&quot;#FFFFFF&quot;,&quot;aid&quot;:null,&quot;font&quot;:{&quot;size&quot;:14,&quot;family&quot;:&quot;Arial&quot;,&quot;color&quot;:&quot;#000000&quot;},&quot;type&quot;:&quot;$$&quot;,&quot;code&quot;:&quot;$$\\parallel p-q\\parallel_{2}^{2}\\,$$&quot;,&quot;backgroundColorModified&quot;:false,&quot;ts&quot;:1701720698211,&quot;cs&quot;:&quot;r42i3m1VmyKFodqCFbe6fw==&quot;,&quot;size&quot;:{&quot;width&quot;:74,&quot;height&quot;:24.833333333333332}}" id="182" name="Google Shape;182;p23"/>
          <p:cNvPicPr preferRelativeResize="0"/>
          <p:nvPr/>
        </p:nvPicPr>
        <p:blipFill>
          <a:blip r:embed="rId13">
            <a:alphaModFix/>
          </a:blip>
          <a:stretch>
            <a:fillRect/>
          </a:stretch>
        </p:blipFill>
        <p:spPr>
          <a:xfrm>
            <a:off x="1248625" y="4041900"/>
            <a:ext cx="704850" cy="236538"/>
          </a:xfrm>
          <a:prstGeom prst="rect">
            <a:avLst/>
          </a:prstGeom>
          <a:noFill/>
          <a:ln>
            <a:noFill/>
          </a:ln>
        </p:spPr>
      </p:pic>
      <p:pic>
        <p:nvPicPr>
          <p:cNvPr descr="{&quot;backgroundColor&quot;:&quot;#FFFFFF&quot;,&quot;code&quot;:&quot;$$\\parallel u\\left(p\\right)\\,-\\,u\\left(q\\right)\\parallel_{2}^{2}$$&quot;,&quot;backgroundColorModified&quot;:false,&quot;aid&quot;:null,&quot;id&quot;:&quot;16&quot;,&quot;type&quot;:&quot;$$&quot;,&quot;font&quot;:{&quot;color&quot;:&quot;#000000&quot;,&quot;family&quot;:&quot;Arial&quot;,&quot;size&quot;:14},&quot;ts&quot;:1701720795143,&quot;cs&quot;:&quot;j6gV7QwNYjp2VG3rHytLoA==&quot;,&quot;size&quot;:{&quot;width&quot;:140.33333333333334,&quot;height&quot;:24.833333333333332}}" id="183" name="Google Shape;183;p23"/>
          <p:cNvPicPr preferRelativeResize="0"/>
          <p:nvPr/>
        </p:nvPicPr>
        <p:blipFill>
          <a:blip r:embed="rId14">
            <a:alphaModFix/>
          </a:blip>
          <a:stretch>
            <a:fillRect/>
          </a:stretch>
        </p:blipFill>
        <p:spPr>
          <a:xfrm>
            <a:off x="6011275" y="4041900"/>
            <a:ext cx="1336675" cy="236538"/>
          </a:xfrm>
          <a:prstGeom prst="rect">
            <a:avLst/>
          </a:prstGeom>
          <a:noFill/>
          <a:ln>
            <a:noFill/>
          </a:ln>
        </p:spPr>
      </p:pic>
      <p:pic>
        <p:nvPicPr>
          <p:cNvPr descr="{&quot;code&quot;:&quot;$$\\sigma_{s}$$&quot;,&quot;type&quot;:&quot;$$&quot;,&quot;backgroundColorModified&quot;:false,&quot;aid&quot;:null,&quot;id&quot;:&quot;18&quot;,&quot;font&quot;:{&quot;size&quot;:14,&quot;color&quot;:&quot;#000000&quot;,&quot;family&quot;:&quot;Arial&quot;},&quot;backgroundColor&quot;:&quot;#FFFFFF&quot;,&quot;ts&quot;:1701721227403,&quot;cs&quot;:&quot;6Ms2IZRm5x7D6mxy+8RaYA==&quot;,&quot;size&quot;:{&quot;width&quot;:18.5,&quot;height&quot;:13}}" id="184" name="Google Shape;184;p23"/>
          <p:cNvPicPr preferRelativeResize="0"/>
          <p:nvPr/>
        </p:nvPicPr>
        <p:blipFill>
          <a:blip r:embed="rId15">
            <a:alphaModFix/>
          </a:blip>
          <a:stretch>
            <a:fillRect/>
          </a:stretch>
        </p:blipFill>
        <p:spPr>
          <a:xfrm>
            <a:off x="2574900" y="4330125"/>
            <a:ext cx="176213" cy="123825"/>
          </a:xfrm>
          <a:prstGeom prst="rect">
            <a:avLst/>
          </a:prstGeom>
          <a:noFill/>
          <a:ln>
            <a:noFill/>
          </a:ln>
        </p:spPr>
      </p:pic>
      <p:pic>
        <p:nvPicPr>
          <p:cNvPr descr="{&quot;backgroundColorModified&quot;:false,&quot;code&quot;:&quot;$$\\sigma_{r}$$&quot;,&quot;type&quot;:&quot;$$&quot;,&quot;aid&quot;:null,&quot;backgroundColor&quot;:&quot;#FFFFFF&quot;,&quot;id&quot;:&quot;19&quot;,&quot;font&quot;:{&quot;color&quot;:&quot;#000000&quot;,&quot;family&quot;:&quot;Arial&quot;,&quot;size&quot;:14},&quot;ts&quot;:1701721254197,&quot;cs&quot;:&quot;QzdKShU3x4zikEr6ymfC5g==&quot;,&quot;size&quot;:{&quot;width&quot;:18.666666666666668,&quot;height&quot;:13}}" id="185" name="Google Shape;185;p23"/>
          <p:cNvPicPr preferRelativeResize="0"/>
          <p:nvPr/>
        </p:nvPicPr>
        <p:blipFill>
          <a:blip r:embed="rId16">
            <a:alphaModFix/>
          </a:blip>
          <a:stretch>
            <a:fillRect/>
          </a:stretch>
        </p:blipFill>
        <p:spPr>
          <a:xfrm>
            <a:off x="3210400" y="4330125"/>
            <a:ext cx="177800" cy="123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Proposed Approach</a:t>
            </a:r>
            <a:endParaRPr b="1" sz="2000"/>
          </a:p>
        </p:txBody>
      </p:sp>
      <p:sp>
        <p:nvSpPr>
          <p:cNvPr id="191" name="Google Shape;19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24"/>
          <p:cNvSpPr txBox="1"/>
          <p:nvPr/>
        </p:nvSpPr>
        <p:spPr>
          <a:xfrm>
            <a:off x="605925" y="859300"/>
            <a:ext cx="8339400" cy="433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A weighted version of the Total Variation Denoising for Reflectance estimation</a:t>
            </a:r>
            <a:endParaRPr b="1" sz="1600">
              <a:solidFill>
                <a:schemeClr val="dk1"/>
              </a:solidFill>
            </a:endParaRPr>
          </a:p>
          <a:p>
            <a:pPr indent="-330200" lvl="0" marL="457200" rtl="0" algn="l">
              <a:lnSpc>
                <a:spcPct val="100000"/>
              </a:lnSpc>
              <a:spcBef>
                <a:spcPts val="1000"/>
              </a:spcBef>
              <a:spcAft>
                <a:spcPts val="0"/>
              </a:spcAft>
              <a:buClr>
                <a:schemeClr val="dk1"/>
              </a:buClr>
              <a:buSzPts val="1600"/>
              <a:buChar char="●"/>
            </a:pPr>
            <a:r>
              <a:rPr lang="en" sz="1600">
                <a:solidFill>
                  <a:schemeClr val="dk1"/>
                </a:solidFill>
              </a:rPr>
              <a:t>The total variation will be calculated as,</a:t>
            </a:r>
            <a:endParaRPr sz="1600">
              <a:solidFill>
                <a:schemeClr val="dk1"/>
              </a:solidFill>
            </a:endParaRPr>
          </a:p>
          <a:p>
            <a:pPr indent="0" lvl="0" marL="457200" rtl="0" algn="l">
              <a:lnSpc>
                <a:spcPct val="100000"/>
              </a:lnSpc>
              <a:spcBef>
                <a:spcPts val="1000"/>
              </a:spcBef>
              <a:spcAft>
                <a:spcPts val="0"/>
              </a:spcAft>
              <a:buNone/>
            </a:pPr>
            <a:r>
              <a:t/>
            </a:r>
            <a:endParaRPr sz="1600">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330200" lvl="0" marL="457200" rtl="0" algn="l">
              <a:spcBef>
                <a:spcPts val="1000"/>
              </a:spcBef>
              <a:spcAft>
                <a:spcPts val="0"/>
              </a:spcAft>
              <a:buClr>
                <a:schemeClr val="dk1"/>
              </a:buClr>
              <a:buSzPts val="1600"/>
              <a:buChar char="●"/>
            </a:pPr>
            <a:r>
              <a:rPr lang="en" sz="1600">
                <a:solidFill>
                  <a:schemeClr val="dk1"/>
                </a:solidFill>
              </a:rPr>
              <a:t>The optimization equation becomes,</a:t>
            </a:r>
            <a:endParaRPr sz="1600">
              <a:solidFill>
                <a:schemeClr val="dk1"/>
              </a:solidFill>
            </a:endParaRPr>
          </a:p>
          <a:p>
            <a:pPr indent="0" lvl="0" marL="0" rtl="0" algn="l">
              <a:spcBef>
                <a:spcPts val="1000"/>
              </a:spcBef>
              <a:spcAft>
                <a:spcPts val="0"/>
              </a:spcAft>
              <a:buNone/>
            </a:pPr>
            <a:r>
              <a:t/>
            </a:r>
            <a:endParaRPr sz="1600">
              <a:solidFill>
                <a:schemeClr val="dk1"/>
              </a:solidFill>
            </a:endParaRPr>
          </a:p>
          <a:p>
            <a:pPr indent="0" lvl="0" marL="0" rtl="0" algn="l">
              <a:spcBef>
                <a:spcPts val="1000"/>
              </a:spcBef>
              <a:spcAft>
                <a:spcPts val="0"/>
              </a:spcAft>
              <a:buNone/>
            </a:pPr>
            <a:r>
              <a:t/>
            </a:r>
            <a:endParaRPr sz="1600">
              <a:solidFill>
                <a:schemeClr val="dk1"/>
              </a:solidFill>
            </a:endParaRPr>
          </a:p>
          <a:p>
            <a:pPr indent="-330200" lvl="0" marL="457200" rtl="0" algn="l">
              <a:spcBef>
                <a:spcPts val="1000"/>
              </a:spcBef>
              <a:spcAft>
                <a:spcPts val="0"/>
              </a:spcAft>
              <a:buClr>
                <a:schemeClr val="dk1"/>
              </a:buClr>
              <a:buSzPts val="1600"/>
              <a:buChar char="●"/>
            </a:pPr>
            <a:r>
              <a:rPr lang="en" sz="1600">
                <a:solidFill>
                  <a:schemeClr val="dk1"/>
                </a:solidFill>
              </a:rPr>
              <a:t>This equation is then solved via ADMM and Proximal Gradient method to estimate the reflectance component</a:t>
            </a:r>
            <a:endParaRPr sz="1600">
              <a:solidFill>
                <a:schemeClr val="dk1"/>
              </a:solidFill>
            </a:endParaRPr>
          </a:p>
          <a:p>
            <a:pPr indent="0" lvl="0" marL="457200" rtl="0" algn="l">
              <a:spcBef>
                <a:spcPts val="1000"/>
              </a:spcBef>
              <a:spcAft>
                <a:spcPts val="0"/>
              </a:spcAft>
              <a:buNone/>
            </a:pPr>
            <a:r>
              <a:t/>
            </a:r>
            <a:endParaRPr sz="1600">
              <a:solidFill>
                <a:schemeClr val="dk1"/>
              </a:solidFill>
            </a:endParaRPr>
          </a:p>
          <a:p>
            <a:pPr indent="0" lvl="0" marL="0" rtl="0" algn="l">
              <a:spcBef>
                <a:spcPts val="1000"/>
              </a:spcBef>
              <a:spcAft>
                <a:spcPts val="1000"/>
              </a:spcAft>
              <a:buClr>
                <a:schemeClr val="dk1"/>
              </a:buClr>
              <a:buSzPts val="1100"/>
              <a:buFont typeface="Arial"/>
              <a:buNone/>
            </a:pPr>
            <a:r>
              <a:rPr lang="en">
                <a:solidFill>
                  <a:schemeClr val="dk1"/>
                </a:solidFill>
              </a:rPr>
              <a:t> </a:t>
            </a:r>
            <a:endParaRPr>
              <a:solidFill>
                <a:schemeClr val="dk1"/>
              </a:solidFill>
            </a:endParaRPr>
          </a:p>
        </p:txBody>
      </p:sp>
      <p:pic>
        <p:nvPicPr>
          <p:cNvPr descr="{&quot;backgroundColor&quot;:&quot;#FFFFFF&quot;,&quot;code&quot;:&quot;$$TV\\left(u\\right)\\,=\\,\\sum_{1\\leq i,j\\leq N}^{}\\left|\\left(\\nabla_{w}u\\right)_{i,\\,j}\\right|\\,=\\,\\parallel\\nabla_{w}u\\parallel_{1}$$&quot;,&quot;type&quot;:&quot;$$&quot;,&quot;id&quot;:&quot;17&quot;,&quot;font&quot;:{&quot;size&quot;:16,&quot;color&quot;:&quot;#000000&quot;,&quot;family&quot;:&quot;Arial&quot;},&quot;backgroundColorModified&quot;:false,&quot;aid&quot;:null,&quot;ts&quot;:1701724800420,&quot;cs&quot;:&quot;V17Xc8V7So2N4KLGenc01g==&quot;,&quot;size&quot;:{&quot;width&quot;:432.6666666666667,&quot;height&quot;:55.333333333333336}}" id="193" name="Google Shape;193;p24"/>
          <p:cNvPicPr preferRelativeResize="0"/>
          <p:nvPr/>
        </p:nvPicPr>
        <p:blipFill>
          <a:blip r:embed="rId3">
            <a:alphaModFix/>
          </a:blip>
          <a:stretch>
            <a:fillRect/>
          </a:stretch>
        </p:blipFill>
        <p:spPr>
          <a:xfrm>
            <a:off x="2987950" y="1837939"/>
            <a:ext cx="4121150" cy="527050"/>
          </a:xfrm>
          <a:prstGeom prst="rect">
            <a:avLst/>
          </a:prstGeom>
          <a:noFill/>
          <a:ln>
            <a:noFill/>
          </a:ln>
        </p:spPr>
      </p:pic>
      <p:pic>
        <p:nvPicPr>
          <p:cNvPr descr="{&quot;aid&quot;:null,&quot;backgroundColor&quot;:&quot;#FFFFFF&quot;,&quot;font&quot;:{&quot;family&quot;:&quot;Arial&quot;,&quot;color&quot;:&quot;#000000&quot;,&quot;size&quot;:16},&quot;code&quot;:&quot;$$\\min_{u}\\left(\\parallel y-u\\parallel_{2}^{2}+\\mu\\parallel\\nabla_{w}u\\parallel_{1}\\right)$$&quot;,&quot;id&quot;:&quot;20&quot;,&quot;type&quot;:&quot;$$&quot;,&quot;ts&quot;:1701781771197,&quot;cs&quot;:&quot;yEFeflUzkkXGRekiRjQSiw==&quot;,&quot;size&quot;:{&quot;width&quot;:313.5,&quot;height&quot;:37.5}}" id="194" name="Google Shape;194;p24"/>
          <p:cNvPicPr preferRelativeResize="0"/>
          <p:nvPr/>
        </p:nvPicPr>
        <p:blipFill>
          <a:blip r:embed="rId4">
            <a:alphaModFix/>
          </a:blip>
          <a:stretch>
            <a:fillRect/>
          </a:stretch>
        </p:blipFill>
        <p:spPr>
          <a:xfrm>
            <a:off x="2698050" y="3162017"/>
            <a:ext cx="2986088" cy="3571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Proposed Approach</a:t>
            </a:r>
            <a:endParaRPr b="1" sz="2000"/>
          </a:p>
        </p:txBody>
      </p:sp>
      <p:sp>
        <p:nvSpPr>
          <p:cNvPr id="200" name="Google Shape;20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5"/>
          <p:cNvSpPr txBox="1"/>
          <p:nvPr/>
        </p:nvSpPr>
        <p:spPr>
          <a:xfrm>
            <a:off x="605925" y="859300"/>
            <a:ext cx="8339400" cy="167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Estimating the Illumination component and contrast enhancement</a:t>
            </a:r>
            <a:endParaRPr b="1" sz="1600">
              <a:solidFill>
                <a:schemeClr val="dk1"/>
              </a:solidFill>
            </a:endParaRPr>
          </a:p>
          <a:p>
            <a:pPr indent="-330200" lvl="0" marL="457200" rtl="0" algn="l">
              <a:lnSpc>
                <a:spcPct val="100000"/>
              </a:lnSpc>
              <a:spcBef>
                <a:spcPts val="1000"/>
              </a:spcBef>
              <a:spcAft>
                <a:spcPts val="0"/>
              </a:spcAft>
              <a:buClr>
                <a:schemeClr val="dk1"/>
              </a:buClr>
              <a:buSzPts val="1600"/>
              <a:buChar char="●"/>
            </a:pPr>
            <a:r>
              <a:rPr lang="en" sz="1600">
                <a:solidFill>
                  <a:schemeClr val="dk1"/>
                </a:solidFill>
              </a:rPr>
              <a:t>If the illumination component becomes too noisy initially, the Tikhonov regularization is employed in order to perform denoising operation on the illumination component</a:t>
            </a:r>
            <a:endParaRPr sz="1600">
              <a:solidFill>
                <a:schemeClr val="dk1"/>
              </a:solidFill>
            </a:endParaRPr>
          </a:p>
          <a:p>
            <a:pPr indent="-330200" lvl="0" marL="457200" rtl="0" algn="l">
              <a:lnSpc>
                <a:spcPct val="100000"/>
              </a:lnSpc>
              <a:spcBef>
                <a:spcPts val="1000"/>
              </a:spcBef>
              <a:spcAft>
                <a:spcPts val="1000"/>
              </a:spcAft>
              <a:buClr>
                <a:schemeClr val="dk1"/>
              </a:buClr>
              <a:buSzPts val="1600"/>
              <a:buChar char="●"/>
            </a:pPr>
            <a:r>
              <a:rPr lang="en" sz="1600">
                <a:solidFill>
                  <a:schemeClr val="dk1"/>
                </a:solidFill>
              </a:rPr>
              <a:t>Finally, to enhance the contrast of the overall image, the Contrast Limited Histogram Equalization (CLAHE) is applied.</a:t>
            </a:r>
            <a:endParaRPr sz="1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Final Results (Comparison of Horizontal and Vertical Gradient of an image with and without weight)</a:t>
            </a:r>
            <a:endParaRPr b="1" sz="2000"/>
          </a:p>
        </p:txBody>
      </p:sp>
      <p:sp>
        <p:nvSpPr>
          <p:cNvPr id="207" name="Google Shape;20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6"/>
          <p:cNvPicPr preferRelativeResize="0"/>
          <p:nvPr/>
        </p:nvPicPr>
        <p:blipFill>
          <a:blip r:embed="rId3">
            <a:alphaModFix/>
          </a:blip>
          <a:stretch>
            <a:fillRect/>
          </a:stretch>
        </p:blipFill>
        <p:spPr>
          <a:xfrm>
            <a:off x="620625" y="1794512"/>
            <a:ext cx="2441448" cy="1554480"/>
          </a:xfrm>
          <a:prstGeom prst="rect">
            <a:avLst/>
          </a:prstGeom>
          <a:noFill/>
          <a:ln>
            <a:noFill/>
          </a:ln>
        </p:spPr>
      </p:pic>
      <p:pic>
        <p:nvPicPr>
          <p:cNvPr id="209" name="Google Shape;209;p26"/>
          <p:cNvPicPr preferRelativeResize="0"/>
          <p:nvPr/>
        </p:nvPicPr>
        <p:blipFill>
          <a:blip r:embed="rId4">
            <a:alphaModFix/>
          </a:blip>
          <a:stretch>
            <a:fillRect/>
          </a:stretch>
        </p:blipFill>
        <p:spPr>
          <a:xfrm>
            <a:off x="3397348" y="1794513"/>
            <a:ext cx="2441449" cy="1554479"/>
          </a:xfrm>
          <a:prstGeom prst="rect">
            <a:avLst/>
          </a:prstGeom>
          <a:noFill/>
          <a:ln>
            <a:noFill/>
          </a:ln>
        </p:spPr>
      </p:pic>
      <p:sp>
        <p:nvSpPr>
          <p:cNvPr id="210" name="Google Shape;210;p26"/>
          <p:cNvSpPr txBox="1"/>
          <p:nvPr/>
        </p:nvSpPr>
        <p:spPr>
          <a:xfrm>
            <a:off x="735300" y="3652425"/>
            <a:ext cx="232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Original Low light Image</a:t>
            </a:r>
            <a:endParaRPr>
              <a:solidFill>
                <a:schemeClr val="dk1"/>
              </a:solidFill>
            </a:endParaRPr>
          </a:p>
        </p:txBody>
      </p:sp>
      <p:sp>
        <p:nvSpPr>
          <p:cNvPr id="211" name="Google Shape;211;p26"/>
          <p:cNvSpPr txBox="1"/>
          <p:nvPr/>
        </p:nvSpPr>
        <p:spPr>
          <a:xfrm>
            <a:off x="3417663" y="3616400"/>
            <a:ext cx="232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Horizontal Gradient without weight</a:t>
            </a:r>
            <a:endParaRPr>
              <a:solidFill>
                <a:schemeClr val="dk1"/>
              </a:solidFill>
            </a:endParaRPr>
          </a:p>
        </p:txBody>
      </p:sp>
      <p:sp>
        <p:nvSpPr>
          <p:cNvPr id="212" name="Google Shape;212;p26"/>
          <p:cNvSpPr txBox="1"/>
          <p:nvPr/>
        </p:nvSpPr>
        <p:spPr>
          <a:xfrm>
            <a:off x="6389463" y="3616400"/>
            <a:ext cx="232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dk1"/>
                </a:solidFill>
              </a:rPr>
              <a:t>Horizontal Gradient with weight</a:t>
            </a:r>
            <a:endParaRPr>
              <a:solidFill>
                <a:schemeClr val="dk1"/>
              </a:solidFill>
            </a:endParaRPr>
          </a:p>
        </p:txBody>
      </p:sp>
      <p:pic>
        <p:nvPicPr>
          <p:cNvPr id="213" name="Google Shape;213;p26"/>
          <p:cNvPicPr preferRelativeResize="0"/>
          <p:nvPr/>
        </p:nvPicPr>
        <p:blipFill>
          <a:blip r:embed="rId5">
            <a:alphaModFix/>
          </a:blip>
          <a:stretch>
            <a:fillRect/>
          </a:stretch>
        </p:blipFill>
        <p:spPr>
          <a:xfrm>
            <a:off x="6272122" y="1794513"/>
            <a:ext cx="2441449" cy="15544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Final Results (Comparison of Horizontal and Vertical Gradient of an image with and without weight)</a:t>
            </a:r>
            <a:endParaRPr b="1" sz="2000"/>
          </a:p>
        </p:txBody>
      </p:sp>
      <p:sp>
        <p:nvSpPr>
          <p:cNvPr id="219" name="Google Shape;21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27"/>
          <p:cNvPicPr preferRelativeResize="0"/>
          <p:nvPr/>
        </p:nvPicPr>
        <p:blipFill>
          <a:blip r:embed="rId3">
            <a:alphaModFix/>
          </a:blip>
          <a:stretch>
            <a:fillRect/>
          </a:stretch>
        </p:blipFill>
        <p:spPr>
          <a:xfrm>
            <a:off x="620625" y="1794512"/>
            <a:ext cx="2441448" cy="1554480"/>
          </a:xfrm>
          <a:prstGeom prst="rect">
            <a:avLst/>
          </a:prstGeom>
          <a:noFill/>
          <a:ln>
            <a:noFill/>
          </a:ln>
        </p:spPr>
      </p:pic>
      <p:sp>
        <p:nvSpPr>
          <p:cNvPr id="221" name="Google Shape;221;p27"/>
          <p:cNvSpPr txBox="1"/>
          <p:nvPr/>
        </p:nvSpPr>
        <p:spPr>
          <a:xfrm>
            <a:off x="735300" y="3652425"/>
            <a:ext cx="232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Original Low light Image</a:t>
            </a:r>
            <a:endParaRPr>
              <a:solidFill>
                <a:schemeClr val="dk1"/>
              </a:solidFill>
            </a:endParaRPr>
          </a:p>
        </p:txBody>
      </p:sp>
      <p:sp>
        <p:nvSpPr>
          <p:cNvPr id="222" name="Google Shape;222;p27"/>
          <p:cNvSpPr txBox="1"/>
          <p:nvPr/>
        </p:nvSpPr>
        <p:spPr>
          <a:xfrm>
            <a:off x="3417663" y="3616400"/>
            <a:ext cx="232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Vertical</a:t>
            </a:r>
            <a:r>
              <a:rPr lang="en">
                <a:solidFill>
                  <a:schemeClr val="dk1"/>
                </a:solidFill>
              </a:rPr>
              <a:t> Gradient without weight</a:t>
            </a:r>
            <a:endParaRPr>
              <a:solidFill>
                <a:schemeClr val="dk1"/>
              </a:solidFill>
            </a:endParaRPr>
          </a:p>
        </p:txBody>
      </p:sp>
      <p:sp>
        <p:nvSpPr>
          <p:cNvPr id="223" name="Google Shape;223;p27"/>
          <p:cNvSpPr txBox="1"/>
          <p:nvPr/>
        </p:nvSpPr>
        <p:spPr>
          <a:xfrm>
            <a:off x="6389463" y="3616400"/>
            <a:ext cx="232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Vertical</a:t>
            </a:r>
            <a:r>
              <a:rPr lang="en">
                <a:solidFill>
                  <a:schemeClr val="dk1"/>
                </a:solidFill>
              </a:rPr>
              <a:t> Gradient with weight</a:t>
            </a:r>
            <a:endParaRPr>
              <a:solidFill>
                <a:schemeClr val="dk1"/>
              </a:solidFill>
            </a:endParaRPr>
          </a:p>
        </p:txBody>
      </p:sp>
      <p:pic>
        <p:nvPicPr>
          <p:cNvPr id="224" name="Google Shape;224;p27"/>
          <p:cNvPicPr preferRelativeResize="0"/>
          <p:nvPr/>
        </p:nvPicPr>
        <p:blipFill>
          <a:blip r:embed="rId4">
            <a:alphaModFix/>
          </a:blip>
          <a:stretch>
            <a:fillRect/>
          </a:stretch>
        </p:blipFill>
        <p:spPr>
          <a:xfrm>
            <a:off x="3499673" y="1794513"/>
            <a:ext cx="2441449" cy="1554480"/>
          </a:xfrm>
          <a:prstGeom prst="rect">
            <a:avLst/>
          </a:prstGeom>
          <a:noFill/>
          <a:ln>
            <a:noFill/>
          </a:ln>
        </p:spPr>
      </p:pic>
      <p:pic>
        <p:nvPicPr>
          <p:cNvPr id="225" name="Google Shape;225;p27"/>
          <p:cNvPicPr preferRelativeResize="0"/>
          <p:nvPr/>
        </p:nvPicPr>
        <p:blipFill>
          <a:blip r:embed="rId5">
            <a:alphaModFix/>
          </a:blip>
          <a:stretch>
            <a:fillRect/>
          </a:stretch>
        </p:blipFill>
        <p:spPr>
          <a:xfrm>
            <a:off x="6330797" y="1794525"/>
            <a:ext cx="2441449" cy="15544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Final Results (Initial Reflectance vs Regular TV vs Weighted TV)</a:t>
            </a:r>
            <a:endParaRPr b="1" sz="2000"/>
          </a:p>
        </p:txBody>
      </p:sp>
      <p:sp>
        <p:nvSpPr>
          <p:cNvPr id="231" name="Google Shape;23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28"/>
          <p:cNvSpPr txBox="1"/>
          <p:nvPr/>
        </p:nvSpPr>
        <p:spPr>
          <a:xfrm>
            <a:off x="735300" y="3652425"/>
            <a:ext cx="232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Initial Reflectance</a:t>
            </a:r>
            <a:endParaRPr>
              <a:solidFill>
                <a:schemeClr val="dk1"/>
              </a:solidFill>
            </a:endParaRPr>
          </a:p>
        </p:txBody>
      </p:sp>
      <p:sp>
        <p:nvSpPr>
          <p:cNvPr id="233" name="Google Shape;233;p28"/>
          <p:cNvSpPr txBox="1"/>
          <p:nvPr/>
        </p:nvSpPr>
        <p:spPr>
          <a:xfrm>
            <a:off x="3417663" y="3616400"/>
            <a:ext cx="232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Denoising via Regular TV</a:t>
            </a:r>
            <a:endParaRPr>
              <a:solidFill>
                <a:schemeClr val="dk1"/>
              </a:solidFill>
            </a:endParaRPr>
          </a:p>
        </p:txBody>
      </p:sp>
      <p:sp>
        <p:nvSpPr>
          <p:cNvPr id="234" name="Google Shape;234;p28"/>
          <p:cNvSpPr txBox="1"/>
          <p:nvPr/>
        </p:nvSpPr>
        <p:spPr>
          <a:xfrm>
            <a:off x="6389463" y="3616400"/>
            <a:ext cx="232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Denoising via Weighted TV</a:t>
            </a:r>
            <a:endParaRPr>
              <a:solidFill>
                <a:schemeClr val="dk1"/>
              </a:solidFill>
            </a:endParaRPr>
          </a:p>
        </p:txBody>
      </p:sp>
      <p:pic>
        <p:nvPicPr>
          <p:cNvPr id="235" name="Google Shape;235;p28"/>
          <p:cNvPicPr preferRelativeResize="0"/>
          <p:nvPr/>
        </p:nvPicPr>
        <p:blipFill>
          <a:blip r:embed="rId3">
            <a:alphaModFix/>
          </a:blip>
          <a:stretch>
            <a:fillRect/>
          </a:stretch>
        </p:blipFill>
        <p:spPr>
          <a:xfrm>
            <a:off x="515375" y="1907550"/>
            <a:ext cx="2441446" cy="1554479"/>
          </a:xfrm>
          <a:prstGeom prst="rect">
            <a:avLst/>
          </a:prstGeom>
          <a:noFill/>
          <a:ln>
            <a:noFill/>
          </a:ln>
        </p:spPr>
      </p:pic>
      <p:pic>
        <p:nvPicPr>
          <p:cNvPr id="236" name="Google Shape;236;p28"/>
          <p:cNvPicPr preferRelativeResize="0"/>
          <p:nvPr/>
        </p:nvPicPr>
        <p:blipFill>
          <a:blip r:embed="rId4">
            <a:alphaModFix/>
          </a:blip>
          <a:stretch>
            <a:fillRect/>
          </a:stretch>
        </p:blipFill>
        <p:spPr>
          <a:xfrm>
            <a:off x="3417671" y="1907550"/>
            <a:ext cx="2441446" cy="1554479"/>
          </a:xfrm>
          <a:prstGeom prst="rect">
            <a:avLst/>
          </a:prstGeom>
          <a:noFill/>
          <a:ln>
            <a:noFill/>
          </a:ln>
        </p:spPr>
      </p:pic>
      <p:pic>
        <p:nvPicPr>
          <p:cNvPr id="237" name="Google Shape;237;p28"/>
          <p:cNvPicPr preferRelativeResize="0"/>
          <p:nvPr/>
        </p:nvPicPr>
        <p:blipFill>
          <a:blip r:embed="rId5">
            <a:alphaModFix/>
          </a:blip>
          <a:stretch>
            <a:fillRect/>
          </a:stretch>
        </p:blipFill>
        <p:spPr>
          <a:xfrm>
            <a:off x="6319968" y="1907550"/>
            <a:ext cx="2441446" cy="15544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Final Results</a:t>
            </a:r>
            <a:endParaRPr b="1" sz="2000"/>
          </a:p>
        </p:txBody>
      </p:sp>
      <p:sp>
        <p:nvSpPr>
          <p:cNvPr id="243" name="Google Shape;243;p29"/>
          <p:cNvSpPr txBox="1"/>
          <p:nvPr/>
        </p:nvSpPr>
        <p:spPr>
          <a:xfrm>
            <a:off x="727575" y="2949625"/>
            <a:ext cx="232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Original Low light Image</a:t>
            </a:r>
            <a:endParaRPr>
              <a:solidFill>
                <a:schemeClr val="dk1"/>
              </a:solidFill>
            </a:endParaRPr>
          </a:p>
        </p:txBody>
      </p:sp>
      <p:sp>
        <p:nvSpPr>
          <p:cNvPr id="244" name="Google Shape;244;p29"/>
          <p:cNvSpPr txBox="1"/>
          <p:nvPr/>
        </p:nvSpPr>
        <p:spPr>
          <a:xfrm>
            <a:off x="3554650" y="3142200"/>
            <a:ext cx="232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After enhanced contrast (without weighted TV)</a:t>
            </a:r>
            <a:endParaRPr>
              <a:solidFill>
                <a:schemeClr val="dk1"/>
              </a:solidFill>
            </a:endParaRPr>
          </a:p>
        </p:txBody>
      </p:sp>
      <p:pic>
        <p:nvPicPr>
          <p:cNvPr id="245" name="Google Shape;245;p29"/>
          <p:cNvPicPr preferRelativeResize="0"/>
          <p:nvPr/>
        </p:nvPicPr>
        <p:blipFill>
          <a:blip r:embed="rId3">
            <a:alphaModFix/>
          </a:blip>
          <a:stretch>
            <a:fillRect/>
          </a:stretch>
        </p:blipFill>
        <p:spPr>
          <a:xfrm>
            <a:off x="668900" y="1090175"/>
            <a:ext cx="2441448" cy="1554480"/>
          </a:xfrm>
          <a:prstGeom prst="rect">
            <a:avLst/>
          </a:prstGeom>
          <a:noFill/>
          <a:ln>
            <a:noFill/>
          </a:ln>
        </p:spPr>
      </p:pic>
      <p:sp>
        <p:nvSpPr>
          <p:cNvPr id="246" name="Google Shape;24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29"/>
          <p:cNvSpPr txBox="1"/>
          <p:nvPr/>
        </p:nvSpPr>
        <p:spPr>
          <a:xfrm>
            <a:off x="6381738" y="3142200"/>
            <a:ext cx="2324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After enhanced contrast (with weighted TV more color accurate and less noisy)</a:t>
            </a:r>
            <a:endParaRPr>
              <a:solidFill>
                <a:schemeClr val="dk1"/>
              </a:solidFill>
            </a:endParaRPr>
          </a:p>
        </p:txBody>
      </p:sp>
      <p:pic>
        <p:nvPicPr>
          <p:cNvPr id="248" name="Google Shape;248;p29"/>
          <p:cNvPicPr preferRelativeResize="0"/>
          <p:nvPr/>
        </p:nvPicPr>
        <p:blipFill>
          <a:blip r:embed="rId4">
            <a:alphaModFix/>
          </a:blip>
          <a:stretch>
            <a:fillRect/>
          </a:stretch>
        </p:blipFill>
        <p:spPr>
          <a:xfrm>
            <a:off x="6323073" y="1090175"/>
            <a:ext cx="2441446" cy="1554481"/>
          </a:xfrm>
          <a:prstGeom prst="rect">
            <a:avLst/>
          </a:prstGeom>
          <a:noFill/>
          <a:ln>
            <a:noFill/>
          </a:ln>
        </p:spPr>
      </p:pic>
      <p:pic>
        <p:nvPicPr>
          <p:cNvPr id="249" name="Google Shape;249;p29"/>
          <p:cNvPicPr preferRelativeResize="0"/>
          <p:nvPr/>
        </p:nvPicPr>
        <p:blipFill>
          <a:blip r:embed="rId5">
            <a:alphaModFix/>
          </a:blip>
          <a:stretch>
            <a:fillRect/>
          </a:stretch>
        </p:blipFill>
        <p:spPr>
          <a:xfrm>
            <a:off x="3495991" y="1090175"/>
            <a:ext cx="2441446" cy="1554480"/>
          </a:xfrm>
          <a:prstGeom prst="rect">
            <a:avLst/>
          </a:prstGeom>
          <a:noFill/>
          <a:ln>
            <a:noFill/>
          </a:ln>
        </p:spPr>
      </p:pic>
      <p:pic>
        <p:nvPicPr>
          <p:cNvPr id="250" name="Google Shape;250;p29"/>
          <p:cNvPicPr preferRelativeResize="0"/>
          <p:nvPr/>
        </p:nvPicPr>
        <p:blipFill>
          <a:blip r:embed="rId6">
            <a:alphaModFix/>
          </a:blip>
          <a:stretch>
            <a:fillRect/>
          </a:stretch>
        </p:blipFill>
        <p:spPr>
          <a:xfrm>
            <a:off x="7418900" y="2236300"/>
            <a:ext cx="1202344" cy="829612"/>
          </a:xfrm>
          <a:prstGeom prst="rect">
            <a:avLst/>
          </a:prstGeom>
          <a:noFill/>
          <a:ln cap="flat" cmpd="sng" w="9525">
            <a:solidFill>
              <a:srgbClr val="FF0000"/>
            </a:solidFill>
            <a:prstDash val="solid"/>
            <a:round/>
            <a:headEnd len="sm" w="sm" type="none"/>
            <a:tailEnd len="sm" w="sm" type="none"/>
          </a:ln>
        </p:spPr>
      </p:pic>
      <p:sp>
        <p:nvSpPr>
          <p:cNvPr id="251" name="Google Shape;251;p29"/>
          <p:cNvSpPr/>
          <p:nvPr/>
        </p:nvSpPr>
        <p:spPr>
          <a:xfrm>
            <a:off x="7089700" y="1575475"/>
            <a:ext cx="548700" cy="45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2" name="Google Shape;252;p29"/>
          <p:cNvCxnSpPr/>
          <p:nvPr/>
        </p:nvCxnSpPr>
        <p:spPr>
          <a:xfrm>
            <a:off x="7545350" y="2038875"/>
            <a:ext cx="115800" cy="193200"/>
          </a:xfrm>
          <a:prstGeom prst="straightConnector1">
            <a:avLst/>
          </a:prstGeom>
          <a:noFill/>
          <a:ln cap="flat" cmpd="sng" w="9525">
            <a:solidFill>
              <a:srgbClr val="FF0000"/>
            </a:solidFill>
            <a:prstDash val="solid"/>
            <a:round/>
            <a:headEnd len="med" w="med" type="none"/>
            <a:tailEnd len="med" w="med" type="none"/>
          </a:ln>
        </p:spPr>
      </p:cxnSp>
      <p:sp>
        <p:nvSpPr>
          <p:cNvPr id="253" name="Google Shape;253;p29"/>
          <p:cNvSpPr/>
          <p:nvPr/>
        </p:nvSpPr>
        <p:spPr>
          <a:xfrm>
            <a:off x="4270300" y="1575475"/>
            <a:ext cx="548700" cy="45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4" name="Google Shape;254;p29"/>
          <p:cNvCxnSpPr/>
          <p:nvPr/>
        </p:nvCxnSpPr>
        <p:spPr>
          <a:xfrm>
            <a:off x="4725950" y="2038875"/>
            <a:ext cx="115800" cy="193200"/>
          </a:xfrm>
          <a:prstGeom prst="straightConnector1">
            <a:avLst/>
          </a:prstGeom>
          <a:noFill/>
          <a:ln cap="flat" cmpd="sng" w="9525">
            <a:solidFill>
              <a:srgbClr val="FF0000"/>
            </a:solidFill>
            <a:prstDash val="solid"/>
            <a:round/>
            <a:headEnd len="med" w="med" type="none"/>
            <a:tailEnd len="med" w="med" type="none"/>
          </a:ln>
        </p:spPr>
      </p:cxnSp>
      <p:pic>
        <p:nvPicPr>
          <p:cNvPr id="255" name="Google Shape;255;p29"/>
          <p:cNvPicPr preferRelativeResize="0"/>
          <p:nvPr/>
        </p:nvPicPr>
        <p:blipFill>
          <a:blip r:embed="rId7">
            <a:alphaModFix/>
          </a:blip>
          <a:stretch>
            <a:fillRect/>
          </a:stretch>
        </p:blipFill>
        <p:spPr>
          <a:xfrm>
            <a:off x="4571988" y="2235050"/>
            <a:ext cx="1197864" cy="832104"/>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ctrTitle"/>
          </p:nvPr>
        </p:nvSpPr>
        <p:spPr>
          <a:xfrm>
            <a:off x="620625" y="389325"/>
            <a:ext cx="4723800" cy="39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1100"/>
              <a:buNone/>
            </a:pPr>
            <a:r>
              <a:rPr b="1" lang="en" sz="2400"/>
              <a:t>References</a:t>
            </a:r>
            <a:endParaRPr b="1" sz="2400"/>
          </a:p>
        </p:txBody>
      </p:sp>
      <p:sp>
        <p:nvSpPr>
          <p:cNvPr id="261" name="Google Shape;261;p30"/>
          <p:cNvSpPr txBox="1"/>
          <p:nvPr/>
        </p:nvSpPr>
        <p:spPr>
          <a:xfrm>
            <a:off x="674700" y="1521425"/>
            <a:ext cx="54189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endParaRPr>
          </a:p>
        </p:txBody>
      </p:sp>
      <p:sp>
        <p:nvSpPr>
          <p:cNvPr id="262" name="Google Shape;262;p30"/>
          <p:cNvSpPr txBox="1"/>
          <p:nvPr>
            <p:ph type="ctrTitle"/>
          </p:nvPr>
        </p:nvSpPr>
        <p:spPr>
          <a:xfrm>
            <a:off x="620625" y="770325"/>
            <a:ext cx="8005800" cy="4195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33333"/>
              </a:buClr>
              <a:buSzPts val="1200"/>
              <a:buAutoNum type="arabicPeriod"/>
            </a:pPr>
            <a:r>
              <a:rPr lang="en" sz="1200"/>
              <a:t> E. H. Land and J. J. McCann, “Lightness and Retinex theory,” J. Opt. Soc. Amer., vol. 61, no. 1, pp. 1–11, 1971.</a:t>
            </a:r>
            <a:endParaRPr sz="1200"/>
          </a:p>
          <a:p>
            <a:pPr indent="-304800" lvl="0" marL="457200" rtl="0" algn="l">
              <a:spcBef>
                <a:spcPts val="1000"/>
              </a:spcBef>
              <a:spcAft>
                <a:spcPts val="0"/>
              </a:spcAft>
              <a:buClr>
                <a:srgbClr val="333333"/>
              </a:buClr>
              <a:buSzPts val="1200"/>
              <a:buAutoNum type="arabicPeriod"/>
            </a:pPr>
            <a:r>
              <a:rPr lang="en" sz="1200"/>
              <a:t>T. Wu, W. Wu, Y. Yang, F. -L. Fan and T. Zeng, "Retinex Image Enhancement Based on Sequential Decomposition With a Plug-and-Play Framework," in IEEE Transactions on Neural Networks and Learning Systems, doi: 10.1109/TNNLS.2023.3280037.</a:t>
            </a:r>
            <a:endParaRPr sz="1200"/>
          </a:p>
          <a:p>
            <a:pPr indent="-304800" lvl="0" marL="457200" rtl="0" algn="l">
              <a:spcBef>
                <a:spcPts val="1000"/>
              </a:spcBef>
              <a:spcAft>
                <a:spcPts val="0"/>
              </a:spcAft>
              <a:buSzPts val="1200"/>
              <a:buAutoNum type="arabicPeriod"/>
            </a:pPr>
            <a:r>
              <a:rPr lang="en" sz="1200"/>
              <a:t>X. Ren, W. Yang, W. -H. Cheng and J. Liu, "LR3M: Robust Low-Light Enhancement via Low-Rank Regularized Retinex Model," in IEEE Transactions on Image Processing, vol. 29, pp. 5862-5876, 2020, doi: 10.1109/TIP.2020.2984098.</a:t>
            </a:r>
            <a:endParaRPr sz="1200"/>
          </a:p>
          <a:p>
            <a:pPr indent="-304800" lvl="0" marL="457200" rtl="0" algn="l">
              <a:spcBef>
                <a:spcPts val="1000"/>
              </a:spcBef>
              <a:spcAft>
                <a:spcPts val="0"/>
              </a:spcAft>
              <a:buSzPts val="1200"/>
              <a:buAutoNum type="arabicPeriod"/>
            </a:pPr>
            <a:r>
              <a:rPr lang="en" sz="1200"/>
              <a:t>Wei, Chen, Wenjing Wang, Wenhan Yang, and Jiaying Liu. "Deep retinex decomposition for low-light enhancement." arXiv preprint arXiv:1808.04560 (2018).</a:t>
            </a:r>
            <a:endParaRPr sz="1200"/>
          </a:p>
          <a:p>
            <a:pPr indent="-304800" lvl="0" marL="457200" rtl="0" algn="l">
              <a:spcBef>
                <a:spcPts val="1000"/>
              </a:spcBef>
              <a:spcAft>
                <a:spcPts val="0"/>
              </a:spcAft>
              <a:buSzPts val="1200"/>
              <a:buAutoNum type="arabicPeriod"/>
            </a:pPr>
            <a:r>
              <a:rPr lang="en" sz="1200"/>
              <a:t>Gharedaghi, Yeganeh, Gene Cheung, and Xianming Liu. "Retinex-based Image Denoising/Contrast Enhancement Using Gradient Graph Laplacian Regularizer." In 2023 IEEE International Conference on Image Processing (ICIP), pp. 2710-2714. IEEE, 2023.</a:t>
            </a:r>
            <a:endParaRPr sz="1200"/>
          </a:p>
          <a:p>
            <a:pPr indent="-304800" lvl="0" marL="457200" rtl="0" algn="l">
              <a:spcBef>
                <a:spcPts val="1000"/>
              </a:spcBef>
              <a:spcAft>
                <a:spcPts val="0"/>
              </a:spcAft>
              <a:buSzPts val="1200"/>
              <a:buAutoNum type="arabicPeriod"/>
            </a:pPr>
            <a:r>
              <a:rPr lang="en" sz="1200"/>
              <a:t>Guo, X., Li, Y., &amp; Ling, H. (2016). LIME: Low-light image enhancement via illumination map estimation. IEEE Transactions on image processing, 26(2), 982-993.</a:t>
            </a:r>
            <a:endParaRPr sz="1200"/>
          </a:p>
          <a:p>
            <a:pPr indent="-304800" lvl="0" marL="457200" rtl="0" algn="l">
              <a:spcBef>
                <a:spcPts val="1000"/>
              </a:spcBef>
              <a:spcAft>
                <a:spcPts val="1000"/>
              </a:spcAft>
              <a:buSzPts val="1200"/>
              <a:buAutoNum type="arabicPeriod"/>
            </a:pPr>
            <a:r>
              <a:rPr lang="en" sz="1200"/>
              <a:t>W. Ma, J. -M. Morel, S. Osher and A. Chien, "An L1-based variational model for Retinex theory and its application to medical images," CVPR 2011, Colorado Springs, CO, USA, 2011, pp. 153-160, doi: 10.1109/CVPR.2011.5995422.</a:t>
            </a:r>
            <a:endParaRPr sz="1200"/>
          </a:p>
        </p:txBody>
      </p:sp>
      <p:sp>
        <p:nvSpPr>
          <p:cNvPr id="263" name="Google Shape;26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1"/>
          <p:cNvSpPr txBox="1"/>
          <p:nvPr>
            <p:ph type="ctrTitle"/>
          </p:nvPr>
        </p:nvSpPr>
        <p:spPr>
          <a:xfrm>
            <a:off x="3242700" y="2018325"/>
            <a:ext cx="26586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3000"/>
              <a:t>Thank You</a:t>
            </a:r>
            <a:endParaRPr b="1"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620625" y="313125"/>
            <a:ext cx="14568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00"/>
              <a:t>Content</a:t>
            </a:r>
            <a:endParaRPr b="1" sz="2000"/>
          </a:p>
        </p:txBody>
      </p:sp>
      <p:sp>
        <p:nvSpPr>
          <p:cNvPr id="61" name="Google Shape;61;p14"/>
          <p:cNvSpPr txBox="1"/>
          <p:nvPr/>
        </p:nvSpPr>
        <p:spPr>
          <a:xfrm>
            <a:off x="544425" y="935500"/>
            <a:ext cx="7419000" cy="2986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Retinex Theory</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Retinex Theory based low-light image enhancement process</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Methods of enhancing low-light images using retinex theory</a:t>
            </a:r>
            <a:r>
              <a:rPr lang="en">
                <a:solidFill>
                  <a:schemeClr val="dk1"/>
                </a:solidFill>
              </a:rPr>
              <a:t> in literature</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Proposed Approach</a:t>
            </a:r>
            <a:endParaRPr>
              <a:solidFill>
                <a:schemeClr val="dk1"/>
              </a:solidFill>
            </a:endParaRPr>
          </a:p>
          <a:p>
            <a:pPr indent="-317500" lvl="1" marL="914400" rtl="0" algn="l">
              <a:lnSpc>
                <a:spcPct val="150000"/>
              </a:lnSpc>
              <a:spcBef>
                <a:spcPts val="0"/>
              </a:spcBef>
              <a:spcAft>
                <a:spcPts val="0"/>
              </a:spcAft>
              <a:buClr>
                <a:schemeClr val="dk1"/>
              </a:buClr>
              <a:buSzPts val="1400"/>
              <a:buAutoNum type="alphaLcPeriod"/>
            </a:pPr>
            <a:r>
              <a:rPr lang="en">
                <a:solidFill>
                  <a:schemeClr val="dk1"/>
                </a:solidFill>
              </a:rPr>
              <a:t>Initial Illumination Estimation</a:t>
            </a:r>
            <a:endParaRPr>
              <a:solidFill>
                <a:schemeClr val="dk1"/>
              </a:solidFill>
            </a:endParaRPr>
          </a:p>
          <a:p>
            <a:pPr indent="-317500" lvl="1" marL="914400" rtl="0" algn="l">
              <a:lnSpc>
                <a:spcPct val="150000"/>
              </a:lnSpc>
              <a:spcBef>
                <a:spcPts val="0"/>
              </a:spcBef>
              <a:spcAft>
                <a:spcPts val="0"/>
              </a:spcAft>
              <a:buClr>
                <a:schemeClr val="dk1"/>
              </a:buClr>
              <a:buSzPts val="1400"/>
              <a:buAutoNum type="alphaLcPeriod"/>
            </a:pPr>
            <a:r>
              <a:rPr lang="en">
                <a:solidFill>
                  <a:schemeClr val="dk1"/>
                </a:solidFill>
              </a:rPr>
              <a:t>Estimation of Reflectance with Weighted Total Variation</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Final Results</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2"/>
          <p:cNvPicPr preferRelativeResize="0"/>
          <p:nvPr/>
        </p:nvPicPr>
        <p:blipFill>
          <a:blip r:embed="rId3">
            <a:alphaModFix/>
          </a:blip>
          <a:stretch>
            <a:fillRect/>
          </a:stretch>
        </p:blipFill>
        <p:spPr>
          <a:xfrm>
            <a:off x="589814" y="1321475"/>
            <a:ext cx="2478025" cy="1554480"/>
          </a:xfrm>
          <a:prstGeom prst="rect">
            <a:avLst/>
          </a:prstGeom>
          <a:noFill/>
          <a:ln>
            <a:noFill/>
          </a:ln>
        </p:spPr>
      </p:pic>
      <p:sp>
        <p:nvSpPr>
          <p:cNvPr id="274" name="Google Shape;274;p32"/>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Results</a:t>
            </a:r>
            <a:endParaRPr b="1" sz="2000"/>
          </a:p>
        </p:txBody>
      </p:sp>
      <p:sp>
        <p:nvSpPr>
          <p:cNvPr id="275" name="Google Shape;275;p32"/>
          <p:cNvSpPr txBox="1"/>
          <p:nvPr/>
        </p:nvSpPr>
        <p:spPr>
          <a:xfrm>
            <a:off x="605925" y="706900"/>
            <a:ext cx="74523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n" sz="1600">
                <a:solidFill>
                  <a:schemeClr val="dk1"/>
                </a:solidFill>
              </a:rPr>
              <a:t>Comparison of Illumination component between other methods</a:t>
            </a:r>
            <a:endParaRPr>
              <a:solidFill>
                <a:schemeClr val="dk1"/>
              </a:solidFill>
            </a:endParaRPr>
          </a:p>
        </p:txBody>
      </p:sp>
      <p:sp>
        <p:nvSpPr>
          <p:cNvPr id="276" name="Google Shape;276;p32"/>
          <p:cNvSpPr txBox="1"/>
          <p:nvPr/>
        </p:nvSpPr>
        <p:spPr>
          <a:xfrm>
            <a:off x="443875" y="3685425"/>
            <a:ext cx="276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Neighborhood variance method</a:t>
            </a:r>
            <a:endParaRPr>
              <a:solidFill>
                <a:schemeClr val="dk1"/>
              </a:solidFill>
            </a:endParaRPr>
          </a:p>
          <a:p>
            <a:pPr indent="0" lvl="0" marL="0" rtl="0" algn="ctr">
              <a:spcBef>
                <a:spcPts val="0"/>
              </a:spcBef>
              <a:spcAft>
                <a:spcPts val="0"/>
              </a:spcAft>
              <a:buNone/>
            </a:pPr>
            <a:r>
              <a:rPr lang="en">
                <a:solidFill>
                  <a:schemeClr val="dk1"/>
                </a:solidFill>
              </a:rPr>
              <a:t>(more smooth than others)</a:t>
            </a:r>
            <a:endParaRPr>
              <a:solidFill>
                <a:schemeClr val="dk1"/>
              </a:solidFill>
            </a:endParaRPr>
          </a:p>
        </p:txBody>
      </p:sp>
      <p:sp>
        <p:nvSpPr>
          <p:cNvPr id="277" name="Google Shape;277;p32"/>
          <p:cNvSpPr txBox="1"/>
          <p:nvPr/>
        </p:nvSpPr>
        <p:spPr>
          <a:xfrm>
            <a:off x="4255875" y="3685425"/>
            <a:ext cx="103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maxRGB</a:t>
            </a:r>
            <a:endParaRPr>
              <a:solidFill>
                <a:schemeClr val="dk1"/>
              </a:solidFill>
            </a:endParaRPr>
          </a:p>
        </p:txBody>
      </p:sp>
      <p:sp>
        <p:nvSpPr>
          <p:cNvPr id="278" name="Google Shape;278;p32"/>
          <p:cNvSpPr txBox="1"/>
          <p:nvPr/>
        </p:nvSpPr>
        <p:spPr>
          <a:xfrm>
            <a:off x="7075288" y="3645500"/>
            <a:ext cx="103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meanRGB</a:t>
            </a:r>
            <a:endParaRPr>
              <a:solidFill>
                <a:schemeClr val="dk1"/>
              </a:solidFill>
            </a:endParaRPr>
          </a:p>
        </p:txBody>
      </p:sp>
      <p:pic>
        <p:nvPicPr>
          <p:cNvPr id="279" name="Google Shape;279;p32"/>
          <p:cNvPicPr preferRelativeResize="0"/>
          <p:nvPr/>
        </p:nvPicPr>
        <p:blipFill>
          <a:blip r:embed="rId4">
            <a:alphaModFix/>
          </a:blip>
          <a:stretch>
            <a:fillRect/>
          </a:stretch>
        </p:blipFill>
        <p:spPr>
          <a:xfrm>
            <a:off x="3409182" y="1321475"/>
            <a:ext cx="2478023" cy="1554480"/>
          </a:xfrm>
          <a:prstGeom prst="rect">
            <a:avLst/>
          </a:prstGeom>
          <a:noFill/>
          <a:ln>
            <a:noFill/>
          </a:ln>
        </p:spPr>
      </p:pic>
      <p:pic>
        <p:nvPicPr>
          <p:cNvPr id="280" name="Google Shape;280;p32"/>
          <p:cNvPicPr preferRelativeResize="0"/>
          <p:nvPr/>
        </p:nvPicPr>
        <p:blipFill>
          <a:blip r:embed="rId5">
            <a:alphaModFix/>
          </a:blip>
          <a:stretch>
            <a:fillRect/>
          </a:stretch>
        </p:blipFill>
        <p:spPr>
          <a:xfrm>
            <a:off x="6354517" y="1321475"/>
            <a:ext cx="2478023" cy="1554481"/>
          </a:xfrm>
          <a:prstGeom prst="rect">
            <a:avLst/>
          </a:prstGeom>
          <a:noFill/>
          <a:ln>
            <a:noFill/>
          </a:ln>
        </p:spPr>
      </p:pic>
      <p:pic>
        <p:nvPicPr>
          <p:cNvPr id="281" name="Google Shape;281;p32"/>
          <p:cNvPicPr preferRelativeResize="0"/>
          <p:nvPr/>
        </p:nvPicPr>
        <p:blipFill>
          <a:blip r:embed="rId6">
            <a:alphaModFix/>
          </a:blip>
          <a:stretch>
            <a:fillRect/>
          </a:stretch>
        </p:blipFill>
        <p:spPr>
          <a:xfrm>
            <a:off x="4738547" y="2571749"/>
            <a:ext cx="1148650" cy="865475"/>
          </a:xfrm>
          <a:prstGeom prst="rect">
            <a:avLst/>
          </a:prstGeom>
          <a:noFill/>
          <a:ln cap="flat" cmpd="sng" w="9525">
            <a:solidFill>
              <a:srgbClr val="FF0000"/>
            </a:solidFill>
            <a:prstDash val="solid"/>
            <a:round/>
            <a:headEnd len="sm" w="sm" type="none"/>
            <a:tailEnd len="sm" w="sm" type="none"/>
          </a:ln>
        </p:spPr>
      </p:pic>
      <p:sp>
        <p:nvSpPr>
          <p:cNvPr id="282" name="Google Shape;282;p32"/>
          <p:cNvSpPr/>
          <p:nvPr/>
        </p:nvSpPr>
        <p:spPr>
          <a:xfrm>
            <a:off x="4175050" y="1958275"/>
            <a:ext cx="631200" cy="49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83" name="Google Shape;283;p32"/>
          <p:cNvCxnSpPr/>
          <p:nvPr/>
        </p:nvCxnSpPr>
        <p:spPr>
          <a:xfrm>
            <a:off x="4813450" y="2459300"/>
            <a:ext cx="72600" cy="108900"/>
          </a:xfrm>
          <a:prstGeom prst="straightConnector1">
            <a:avLst/>
          </a:prstGeom>
          <a:noFill/>
          <a:ln cap="flat" cmpd="sng" w="9525">
            <a:solidFill>
              <a:srgbClr val="FF0000"/>
            </a:solidFill>
            <a:prstDash val="solid"/>
            <a:round/>
            <a:headEnd len="med" w="med" type="none"/>
            <a:tailEnd len="med" w="med" type="none"/>
          </a:ln>
        </p:spPr>
      </p:cxnSp>
      <p:sp>
        <p:nvSpPr>
          <p:cNvPr id="284" name="Google Shape;284;p32"/>
          <p:cNvSpPr/>
          <p:nvPr/>
        </p:nvSpPr>
        <p:spPr>
          <a:xfrm>
            <a:off x="1355650" y="1958275"/>
            <a:ext cx="631200" cy="49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2"/>
          <p:cNvSpPr/>
          <p:nvPr/>
        </p:nvSpPr>
        <p:spPr>
          <a:xfrm>
            <a:off x="7117850" y="1958275"/>
            <a:ext cx="631200" cy="49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86" name="Google Shape;286;p32"/>
          <p:cNvCxnSpPr/>
          <p:nvPr/>
        </p:nvCxnSpPr>
        <p:spPr>
          <a:xfrm>
            <a:off x="1994050" y="2459300"/>
            <a:ext cx="72600" cy="108900"/>
          </a:xfrm>
          <a:prstGeom prst="straightConnector1">
            <a:avLst/>
          </a:prstGeom>
          <a:noFill/>
          <a:ln cap="flat" cmpd="sng" w="9525">
            <a:solidFill>
              <a:srgbClr val="FF0000"/>
            </a:solidFill>
            <a:prstDash val="solid"/>
            <a:round/>
            <a:headEnd len="med" w="med" type="none"/>
            <a:tailEnd len="med" w="med" type="none"/>
          </a:ln>
        </p:spPr>
      </p:cxnSp>
      <p:pic>
        <p:nvPicPr>
          <p:cNvPr id="287" name="Google Shape;287;p32"/>
          <p:cNvPicPr preferRelativeResize="0"/>
          <p:nvPr/>
        </p:nvPicPr>
        <p:blipFill>
          <a:blip r:embed="rId7">
            <a:alphaModFix/>
          </a:blip>
          <a:stretch>
            <a:fillRect/>
          </a:stretch>
        </p:blipFill>
        <p:spPr>
          <a:xfrm>
            <a:off x="7680413" y="2575425"/>
            <a:ext cx="1152144" cy="868680"/>
          </a:xfrm>
          <a:prstGeom prst="rect">
            <a:avLst/>
          </a:prstGeom>
          <a:noFill/>
          <a:ln cap="flat" cmpd="sng" w="9525">
            <a:solidFill>
              <a:srgbClr val="FF0000"/>
            </a:solidFill>
            <a:prstDash val="solid"/>
            <a:round/>
            <a:headEnd len="sm" w="sm" type="none"/>
            <a:tailEnd len="sm" w="sm" type="none"/>
          </a:ln>
        </p:spPr>
      </p:pic>
      <p:cxnSp>
        <p:nvCxnSpPr>
          <p:cNvPr id="288" name="Google Shape;288;p32"/>
          <p:cNvCxnSpPr/>
          <p:nvPr/>
        </p:nvCxnSpPr>
        <p:spPr>
          <a:xfrm>
            <a:off x="7709050" y="2459300"/>
            <a:ext cx="72600" cy="108900"/>
          </a:xfrm>
          <a:prstGeom prst="straightConnector1">
            <a:avLst/>
          </a:prstGeom>
          <a:noFill/>
          <a:ln cap="flat" cmpd="sng" w="9525">
            <a:solidFill>
              <a:srgbClr val="FF0000"/>
            </a:solidFill>
            <a:prstDash val="solid"/>
            <a:round/>
            <a:headEnd len="med" w="med" type="none"/>
            <a:tailEnd len="med" w="med" type="none"/>
          </a:ln>
        </p:spPr>
      </p:cxnSp>
      <p:pic>
        <p:nvPicPr>
          <p:cNvPr id="289" name="Google Shape;289;p32"/>
          <p:cNvPicPr preferRelativeResize="0"/>
          <p:nvPr/>
        </p:nvPicPr>
        <p:blipFill>
          <a:blip r:embed="rId8">
            <a:alphaModFix/>
          </a:blip>
          <a:stretch>
            <a:fillRect/>
          </a:stretch>
        </p:blipFill>
        <p:spPr>
          <a:xfrm>
            <a:off x="1915700" y="2575425"/>
            <a:ext cx="1152144" cy="868680"/>
          </a:xfrm>
          <a:prstGeom prst="rect">
            <a:avLst/>
          </a:prstGeom>
          <a:noFill/>
          <a:ln cap="flat" cmpd="sng" w="9525">
            <a:solidFill>
              <a:srgbClr val="FF0000"/>
            </a:solidFill>
            <a:prstDash val="solid"/>
            <a:round/>
            <a:headEnd len="sm" w="sm" type="none"/>
            <a:tailEnd len="sm" w="sm" type="none"/>
          </a:ln>
        </p:spPr>
      </p:pic>
      <p:sp>
        <p:nvSpPr>
          <p:cNvPr id="290" name="Google Shape;29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3"/>
          <p:cNvPicPr preferRelativeResize="0"/>
          <p:nvPr/>
        </p:nvPicPr>
        <p:blipFill>
          <a:blip r:embed="rId3">
            <a:alphaModFix/>
          </a:blip>
          <a:stretch>
            <a:fillRect/>
          </a:stretch>
        </p:blipFill>
        <p:spPr>
          <a:xfrm>
            <a:off x="639442" y="1321475"/>
            <a:ext cx="2478026" cy="1554480"/>
          </a:xfrm>
          <a:prstGeom prst="rect">
            <a:avLst/>
          </a:prstGeom>
          <a:noFill/>
          <a:ln>
            <a:noFill/>
          </a:ln>
        </p:spPr>
      </p:pic>
      <p:pic>
        <p:nvPicPr>
          <p:cNvPr id="296" name="Google Shape;296;p33"/>
          <p:cNvPicPr preferRelativeResize="0"/>
          <p:nvPr/>
        </p:nvPicPr>
        <p:blipFill>
          <a:blip r:embed="rId4">
            <a:alphaModFix/>
          </a:blip>
          <a:stretch>
            <a:fillRect/>
          </a:stretch>
        </p:blipFill>
        <p:spPr>
          <a:xfrm>
            <a:off x="6430743" y="1321475"/>
            <a:ext cx="2478026" cy="1554481"/>
          </a:xfrm>
          <a:prstGeom prst="rect">
            <a:avLst/>
          </a:prstGeom>
          <a:noFill/>
          <a:ln>
            <a:noFill/>
          </a:ln>
        </p:spPr>
      </p:pic>
      <p:pic>
        <p:nvPicPr>
          <p:cNvPr id="297" name="Google Shape;297;p33"/>
          <p:cNvPicPr preferRelativeResize="0"/>
          <p:nvPr/>
        </p:nvPicPr>
        <p:blipFill>
          <a:blip r:embed="rId5">
            <a:alphaModFix/>
          </a:blip>
          <a:stretch>
            <a:fillRect/>
          </a:stretch>
        </p:blipFill>
        <p:spPr>
          <a:xfrm>
            <a:off x="3535111" y="1321475"/>
            <a:ext cx="2478024" cy="1554481"/>
          </a:xfrm>
          <a:prstGeom prst="rect">
            <a:avLst/>
          </a:prstGeom>
          <a:noFill/>
          <a:ln>
            <a:noFill/>
          </a:ln>
        </p:spPr>
      </p:pic>
      <p:sp>
        <p:nvSpPr>
          <p:cNvPr id="298" name="Google Shape;298;p33"/>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Results</a:t>
            </a:r>
            <a:endParaRPr b="1" sz="2000"/>
          </a:p>
        </p:txBody>
      </p:sp>
      <p:sp>
        <p:nvSpPr>
          <p:cNvPr id="299" name="Google Shape;299;p33"/>
          <p:cNvSpPr txBox="1"/>
          <p:nvPr/>
        </p:nvSpPr>
        <p:spPr>
          <a:xfrm>
            <a:off x="605925" y="706900"/>
            <a:ext cx="74523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n" sz="1600">
                <a:solidFill>
                  <a:schemeClr val="dk1"/>
                </a:solidFill>
              </a:rPr>
              <a:t>Comparison of Reflectance component between other methods</a:t>
            </a:r>
            <a:endParaRPr>
              <a:solidFill>
                <a:schemeClr val="dk1"/>
              </a:solidFill>
            </a:endParaRPr>
          </a:p>
        </p:txBody>
      </p:sp>
      <p:sp>
        <p:nvSpPr>
          <p:cNvPr id="300" name="Google Shape;300;p33"/>
          <p:cNvSpPr txBox="1"/>
          <p:nvPr/>
        </p:nvSpPr>
        <p:spPr>
          <a:xfrm>
            <a:off x="520075" y="3685425"/>
            <a:ext cx="276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Neighborhood variance method</a:t>
            </a:r>
            <a:endParaRPr>
              <a:solidFill>
                <a:schemeClr val="dk1"/>
              </a:solidFill>
            </a:endParaRPr>
          </a:p>
          <a:p>
            <a:pPr indent="0" lvl="0" marL="0" rtl="0" algn="ctr">
              <a:spcBef>
                <a:spcPts val="0"/>
              </a:spcBef>
              <a:spcAft>
                <a:spcPts val="0"/>
              </a:spcAft>
              <a:buNone/>
            </a:pPr>
            <a:r>
              <a:rPr lang="en">
                <a:solidFill>
                  <a:schemeClr val="dk1"/>
                </a:solidFill>
              </a:rPr>
              <a:t>(less noisy while preserving the details)</a:t>
            </a:r>
            <a:endParaRPr>
              <a:solidFill>
                <a:schemeClr val="dk1"/>
              </a:solidFill>
            </a:endParaRPr>
          </a:p>
        </p:txBody>
      </p:sp>
      <p:sp>
        <p:nvSpPr>
          <p:cNvPr id="301" name="Google Shape;301;p33"/>
          <p:cNvSpPr txBox="1"/>
          <p:nvPr/>
        </p:nvSpPr>
        <p:spPr>
          <a:xfrm>
            <a:off x="4332075" y="3685425"/>
            <a:ext cx="103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maxRGB</a:t>
            </a:r>
            <a:endParaRPr>
              <a:solidFill>
                <a:schemeClr val="dk1"/>
              </a:solidFill>
            </a:endParaRPr>
          </a:p>
        </p:txBody>
      </p:sp>
      <p:sp>
        <p:nvSpPr>
          <p:cNvPr id="302" name="Google Shape;302;p33"/>
          <p:cNvSpPr txBox="1"/>
          <p:nvPr/>
        </p:nvSpPr>
        <p:spPr>
          <a:xfrm>
            <a:off x="7151488" y="3645500"/>
            <a:ext cx="103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meanRGB</a:t>
            </a:r>
            <a:endParaRPr>
              <a:solidFill>
                <a:schemeClr val="dk1"/>
              </a:solidFill>
            </a:endParaRPr>
          </a:p>
        </p:txBody>
      </p:sp>
      <p:cxnSp>
        <p:nvCxnSpPr>
          <p:cNvPr id="303" name="Google Shape;303;p33"/>
          <p:cNvCxnSpPr/>
          <p:nvPr/>
        </p:nvCxnSpPr>
        <p:spPr>
          <a:xfrm>
            <a:off x="5222050" y="2357263"/>
            <a:ext cx="72600" cy="108900"/>
          </a:xfrm>
          <a:prstGeom prst="straightConnector1">
            <a:avLst/>
          </a:prstGeom>
          <a:noFill/>
          <a:ln cap="flat" cmpd="sng" w="9525">
            <a:solidFill>
              <a:srgbClr val="FF0000"/>
            </a:solidFill>
            <a:prstDash val="solid"/>
            <a:round/>
            <a:headEnd len="med" w="med" type="none"/>
            <a:tailEnd len="med" w="med" type="none"/>
          </a:ln>
        </p:spPr>
      </p:cxnSp>
      <p:sp>
        <p:nvSpPr>
          <p:cNvPr id="304" name="Google Shape;304;p33"/>
          <p:cNvSpPr/>
          <p:nvPr/>
        </p:nvSpPr>
        <p:spPr>
          <a:xfrm>
            <a:off x="2070250" y="1972125"/>
            <a:ext cx="432600" cy="37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5" name="Google Shape;305;p33"/>
          <p:cNvCxnSpPr/>
          <p:nvPr/>
        </p:nvCxnSpPr>
        <p:spPr>
          <a:xfrm>
            <a:off x="2326450" y="2357250"/>
            <a:ext cx="72600" cy="108900"/>
          </a:xfrm>
          <a:prstGeom prst="straightConnector1">
            <a:avLst/>
          </a:prstGeom>
          <a:noFill/>
          <a:ln cap="flat" cmpd="sng" w="9525">
            <a:solidFill>
              <a:srgbClr val="FF0000"/>
            </a:solidFill>
            <a:prstDash val="solid"/>
            <a:round/>
            <a:headEnd len="med" w="med" type="none"/>
            <a:tailEnd len="med" w="med" type="none"/>
          </a:ln>
        </p:spPr>
      </p:cxnSp>
      <p:cxnSp>
        <p:nvCxnSpPr>
          <p:cNvPr id="306" name="Google Shape;306;p33"/>
          <p:cNvCxnSpPr/>
          <p:nvPr/>
        </p:nvCxnSpPr>
        <p:spPr>
          <a:xfrm>
            <a:off x="8083350" y="2357275"/>
            <a:ext cx="72600" cy="108900"/>
          </a:xfrm>
          <a:prstGeom prst="straightConnector1">
            <a:avLst/>
          </a:prstGeom>
          <a:noFill/>
          <a:ln cap="flat" cmpd="sng" w="9525">
            <a:solidFill>
              <a:srgbClr val="FF0000"/>
            </a:solidFill>
            <a:prstDash val="solid"/>
            <a:round/>
            <a:headEnd len="med" w="med" type="none"/>
            <a:tailEnd len="med" w="med" type="none"/>
          </a:ln>
        </p:spPr>
      </p:cxnSp>
      <p:sp>
        <p:nvSpPr>
          <p:cNvPr id="307" name="Google Shape;307;p33"/>
          <p:cNvSpPr/>
          <p:nvPr/>
        </p:nvSpPr>
        <p:spPr>
          <a:xfrm>
            <a:off x="4965850" y="1972125"/>
            <a:ext cx="432600" cy="37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33"/>
          <p:cNvSpPr/>
          <p:nvPr/>
        </p:nvSpPr>
        <p:spPr>
          <a:xfrm>
            <a:off x="7861450" y="1972125"/>
            <a:ext cx="432600" cy="37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9" name="Google Shape;309;p33"/>
          <p:cNvPicPr preferRelativeResize="0"/>
          <p:nvPr/>
        </p:nvPicPr>
        <p:blipFill>
          <a:blip r:embed="rId6">
            <a:alphaModFix/>
          </a:blip>
          <a:stretch>
            <a:fillRect/>
          </a:stretch>
        </p:blipFill>
        <p:spPr>
          <a:xfrm>
            <a:off x="5071300" y="2474831"/>
            <a:ext cx="941832" cy="713232"/>
          </a:xfrm>
          <a:prstGeom prst="rect">
            <a:avLst/>
          </a:prstGeom>
          <a:noFill/>
          <a:ln cap="flat" cmpd="sng" w="9525">
            <a:solidFill>
              <a:srgbClr val="FF0000"/>
            </a:solidFill>
            <a:prstDash val="solid"/>
            <a:round/>
            <a:headEnd len="sm" w="sm" type="none"/>
            <a:tailEnd len="sm" w="sm" type="none"/>
          </a:ln>
        </p:spPr>
      </p:pic>
      <p:pic>
        <p:nvPicPr>
          <p:cNvPr id="310" name="Google Shape;310;p33"/>
          <p:cNvPicPr preferRelativeResize="0"/>
          <p:nvPr/>
        </p:nvPicPr>
        <p:blipFill>
          <a:blip r:embed="rId7">
            <a:alphaModFix/>
          </a:blip>
          <a:stretch>
            <a:fillRect/>
          </a:stretch>
        </p:blipFill>
        <p:spPr>
          <a:xfrm>
            <a:off x="7966950" y="2474813"/>
            <a:ext cx="941832" cy="713232"/>
          </a:xfrm>
          <a:prstGeom prst="rect">
            <a:avLst/>
          </a:prstGeom>
          <a:noFill/>
          <a:ln cap="flat" cmpd="sng" w="9525">
            <a:solidFill>
              <a:srgbClr val="FF0000"/>
            </a:solidFill>
            <a:prstDash val="solid"/>
            <a:round/>
            <a:headEnd len="sm" w="sm" type="none"/>
            <a:tailEnd len="sm" w="sm" type="none"/>
          </a:ln>
        </p:spPr>
      </p:pic>
      <p:pic>
        <p:nvPicPr>
          <p:cNvPr id="311" name="Google Shape;311;p33"/>
          <p:cNvPicPr preferRelativeResize="0"/>
          <p:nvPr/>
        </p:nvPicPr>
        <p:blipFill>
          <a:blip r:embed="rId8">
            <a:alphaModFix/>
          </a:blip>
          <a:stretch>
            <a:fillRect/>
          </a:stretch>
        </p:blipFill>
        <p:spPr>
          <a:xfrm>
            <a:off x="2175650" y="2474763"/>
            <a:ext cx="941832" cy="713232"/>
          </a:xfrm>
          <a:prstGeom prst="rect">
            <a:avLst/>
          </a:prstGeom>
          <a:noFill/>
          <a:ln cap="flat" cmpd="sng" w="9525">
            <a:solidFill>
              <a:srgbClr val="FF0000"/>
            </a:solidFill>
            <a:prstDash val="solid"/>
            <a:round/>
            <a:headEnd len="sm" w="sm" type="none"/>
            <a:tailEnd len="sm" w="sm" type="none"/>
          </a:ln>
        </p:spPr>
      </p:pic>
      <p:sp>
        <p:nvSpPr>
          <p:cNvPr id="312" name="Google Shape;31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620625" y="313125"/>
            <a:ext cx="47238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Retinex Theory</a:t>
            </a:r>
            <a:endParaRPr b="1" sz="2000"/>
          </a:p>
        </p:txBody>
      </p:sp>
      <p:sp>
        <p:nvSpPr>
          <p:cNvPr id="67" name="Google Shape;67;p15"/>
          <p:cNvSpPr txBox="1"/>
          <p:nvPr/>
        </p:nvSpPr>
        <p:spPr>
          <a:xfrm>
            <a:off x="605925" y="1011700"/>
            <a:ext cx="7636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The Retinex theory [1, 2] denotes that any observed image, denoted as   , can be represented as a pixel-by-pixel multiplication of the two components,</a:t>
            </a:r>
            <a:r>
              <a:rPr lang="en">
                <a:solidFill>
                  <a:schemeClr val="dk1"/>
                </a:solidFill>
              </a:rPr>
              <a:t> the reflectance component </a:t>
            </a:r>
            <a:r>
              <a:rPr i="1" lang="en">
                <a:solidFill>
                  <a:schemeClr val="dk1"/>
                </a:solidFill>
              </a:rPr>
              <a:t>   </a:t>
            </a:r>
            <a:r>
              <a:rPr lang="en">
                <a:solidFill>
                  <a:schemeClr val="dk1"/>
                </a:solidFill>
              </a:rPr>
              <a:t>, and the illumination component    . This is depicted as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encapsulates the scene's inherent attributes, including details and the color characteristics of the original scene, whereas     corresponds to the light's intensity and its spatial distribution within the scene's environment.</a:t>
            </a:r>
            <a:endParaRPr>
              <a:solidFill>
                <a:schemeClr val="dk1"/>
              </a:solidFill>
            </a:endParaRPr>
          </a:p>
          <a:p>
            <a:pPr indent="0" lvl="0" marL="0" rtl="0" algn="l">
              <a:spcBef>
                <a:spcPts val="0"/>
              </a:spcBef>
              <a:spcAft>
                <a:spcPts val="0"/>
              </a:spcAft>
              <a:buNone/>
            </a:pPr>
            <a:r>
              <a:t/>
            </a:r>
            <a:endParaRPr sz="1800">
              <a:solidFill>
                <a:schemeClr val="dk2"/>
              </a:solidFill>
            </a:endParaRPr>
          </a:p>
        </p:txBody>
      </p:sp>
      <p:pic>
        <p:nvPicPr>
          <p:cNvPr descr="{&quot;id&quot;:&quot;2&quot;,&quot;backgroundColorModified&quot;:false,&quot;font&quot;:{&quot;family&quot;:&quot;Arial&quot;,&quot;color&quot;:&quot;#000000&quot;,&quot;size&quot;:14},&quot;type&quot;:&quot;$$&quot;,&quot;backgroundColor&quot;:&quot;#FFFFFF&quot;,&quot;code&quot;:&quot;$$I\\left(x,\\,y\\right)\\,=\\,R\\left(x,\\,y\\right)\\,\\cdot\\,L\\left(x,\\,y\\right)$$&quot;,&quot;aid&quot;:null,&quot;ts&quot;:1701536627798,&quot;cs&quot;:&quot;3XHqN+RAvBnClTiJAL+2nw==&quot;,&quot;size&quot;:{&quot;width&quot;:260.59999999999997,&quot;height&quot;:22}}" id="68" name="Google Shape;68;p15"/>
          <p:cNvPicPr preferRelativeResize="0"/>
          <p:nvPr/>
        </p:nvPicPr>
        <p:blipFill>
          <a:blip r:embed="rId3">
            <a:alphaModFix/>
          </a:blip>
          <a:stretch>
            <a:fillRect/>
          </a:stretch>
        </p:blipFill>
        <p:spPr>
          <a:xfrm>
            <a:off x="685800" y="1962150"/>
            <a:ext cx="2555176" cy="215725"/>
          </a:xfrm>
          <a:prstGeom prst="rect">
            <a:avLst/>
          </a:prstGeom>
          <a:noFill/>
          <a:ln>
            <a:noFill/>
          </a:ln>
        </p:spPr>
      </p:pic>
      <p:pic>
        <p:nvPicPr>
          <p:cNvPr descr="{&quot;font&quot;:{&quot;family&quot;:&quot;Arial&quot;,&quot;size&quot;:13,&quot;color&quot;:&quot;#000000&quot;},&quot;type&quot;:&quot;$$&quot;,&quot;aid&quot;:null,&quot;backgroundColor&quot;:&quot;#FFFFFF&quot;,&quot;id&quot;:&quot;3&quot;,&quot;code&quot;:&quot;$$I$$&quot;,&quot;ts&quot;:1701536841890,&quot;cs&quot;:&quot;SBODELelr4HqZVZ4Cs77Ow==&quot;,&quot;size&quot;:{&quot;width&quot;:10.055111548556424,&quot;height&quot;:14.07612545931758}}" id="69" name="Google Shape;69;p15"/>
          <p:cNvPicPr preferRelativeResize="0"/>
          <p:nvPr/>
        </p:nvPicPr>
        <p:blipFill>
          <a:blip r:embed="rId4">
            <a:alphaModFix/>
          </a:blip>
          <a:stretch>
            <a:fillRect/>
          </a:stretch>
        </p:blipFill>
        <p:spPr>
          <a:xfrm>
            <a:off x="6349100" y="1144450"/>
            <a:ext cx="95775" cy="134075"/>
          </a:xfrm>
          <a:prstGeom prst="rect">
            <a:avLst/>
          </a:prstGeom>
          <a:noFill/>
          <a:ln>
            <a:noFill/>
          </a:ln>
        </p:spPr>
      </p:pic>
      <p:pic>
        <p:nvPicPr>
          <p:cNvPr descr="{&quot;type&quot;:&quot;$$&quot;,&quot;code&quot;:&quot;$$R$$&quot;,&quot;id&quot;:&quot;4&quot;,&quot;font&quot;:{&quot;family&quot;:&quot;Arial&quot;,&quot;size&quot;:12,&quot;color&quot;:&quot;#000000&quot;},&quot;aid&quot;:null,&quot;backgroundColor&quot;:&quot;#FFFFFF&quot;,&quot;ts&quot;:1701536835869,&quot;cs&quot;:&quot;5tWwJueEGYBkV5JSTGvhcA==&quot;,&quot;size&quot;:{&quot;width&quot;:14.527370078740196,&quot;height&quot;:14.076123622047248}}" id="70" name="Google Shape;70;p15"/>
          <p:cNvPicPr preferRelativeResize="0"/>
          <p:nvPr/>
        </p:nvPicPr>
        <p:blipFill>
          <a:blip r:embed="rId5">
            <a:alphaModFix/>
          </a:blip>
          <a:stretch>
            <a:fillRect/>
          </a:stretch>
        </p:blipFill>
        <p:spPr>
          <a:xfrm>
            <a:off x="7274825" y="1351825"/>
            <a:ext cx="138375" cy="134075"/>
          </a:xfrm>
          <a:prstGeom prst="rect">
            <a:avLst/>
          </a:prstGeom>
          <a:noFill/>
          <a:ln>
            <a:noFill/>
          </a:ln>
        </p:spPr>
      </p:pic>
      <p:pic>
        <p:nvPicPr>
          <p:cNvPr descr="{&quot;aid&quot;:null,&quot;type&quot;:&quot;$$&quot;,&quot;id&quot;:&quot;5&quot;,&quot;font&quot;:{&quot;color&quot;:&quot;#000000&quot;,&quot;family&quot;:&quot;Arial&quot;,&quot;size&quot;:11},&quot;backgroundColor&quot;:&quot;#FFFFFF&quot;,&quot;backgroundColorModified&quot;:false,&quot;code&quot;:&quot;$$L$$&quot;,&quot;ts&quot;:1701537082433,&quot;cs&quot;:&quot;1masbzLqZK1ArKDJiuc8pQ==&quot;,&quot;size&quot;:{&quot;width&quot;:14.39999632545932,&quot;height&quot;:14.399999999999984}}" id="71" name="Google Shape;71;p15"/>
          <p:cNvPicPr preferRelativeResize="0"/>
          <p:nvPr/>
        </p:nvPicPr>
        <p:blipFill>
          <a:blip r:embed="rId6">
            <a:alphaModFix/>
          </a:blip>
          <a:stretch>
            <a:fillRect/>
          </a:stretch>
        </p:blipFill>
        <p:spPr>
          <a:xfrm>
            <a:off x="2568750" y="1562100"/>
            <a:ext cx="137160" cy="137160"/>
          </a:xfrm>
          <a:prstGeom prst="rect">
            <a:avLst/>
          </a:prstGeom>
          <a:noFill/>
          <a:ln>
            <a:noFill/>
          </a:ln>
        </p:spPr>
      </p:pic>
      <p:pic>
        <p:nvPicPr>
          <p:cNvPr descr="{&quot;type&quot;:&quot;$$&quot;,&quot;code&quot;:&quot;$$R$$&quot;,&quot;id&quot;:&quot;4&quot;,&quot;font&quot;:{&quot;family&quot;:&quot;Arial&quot;,&quot;size&quot;:12,&quot;color&quot;:&quot;#000000&quot;},&quot;aid&quot;:null,&quot;backgroundColor&quot;:&quot;#FFFFFF&quot;,&quot;ts&quot;:1701536835869,&quot;cs&quot;:&quot;5tWwJueEGYBkV5JSTGvhcA==&quot;,&quot;size&quot;:{&quot;width&quot;:14.527370078740196,&quot;height&quot;:14.076123622047248}}" id="72" name="Google Shape;72;p15"/>
          <p:cNvPicPr preferRelativeResize="0"/>
          <p:nvPr/>
        </p:nvPicPr>
        <p:blipFill>
          <a:blip r:embed="rId5">
            <a:alphaModFix/>
          </a:blip>
          <a:stretch>
            <a:fillRect/>
          </a:stretch>
        </p:blipFill>
        <p:spPr>
          <a:xfrm>
            <a:off x="1178825" y="2418625"/>
            <a:ext cx="138375" cy="134075"/>
          </a:xfrm>
          <a:prstGeom prst="rect">
            <a:avLst/>
          </a:prstGeom>
          <a:noFill/>
          <a:ln>
            <a:noFill/>
          </a:ln>
        </p:spPr>
      </p:pic>
      <p:pic>
        <p:nvPicPr>
          <p:cNvPr descr="{&quot;aid&quot;:null,&quot;type&quot;:&quot;$$&quot;,&quot;id&quot;:&quot;5&quot;,&quot;font&quot;:{&quot;color&quot;:&quot;#000000&quot;,&quot;family&quot;:&quot;Arial&quot;,&quot;size&quot;:11},&quot;backgroundColor&quot;:&quot;#FFFFFF&quot;,&quot;backgroundColorModified&quot;:false,&quot;code&quot;:&quot;$$L$$&quot;,&quot;ts&quot;:1701537091622,&quot;cs&quot;:&quot;0YQSn7TuzxjyxlZ0udnskg==&quot;,&quot;size&quot;:{&quot;width&quot;:14.39999632545932,&quot;height&quot;:14.399999999999984}}" id="73" name="Google Shape;73;p15"/>
          <p:cNvPicPr preferRelativeResize="0"/>
          <p:nvPr/>
        </p:nvPicPr>
        <p:blipFill>
          <a:blip r:embed="rId6">
            <a:alphaModFix/>
          </a:blip>
          <a:stretch>
            <a:fillRect/>
          </a:stretch>
        </p:blipFill>
        <p:spPr>
          <a:xfrm>
            <a:off x="4321350" y="2628900"/>
            <a:ext cx="137160" cy="137160"/>
          </a:xfrm>
          <a:prstGeom prst="rect">
            <a:avLst/>
          </a:prstGeom>
          <a:noFill/>
          <a:ln>
            <a:noFill/>
          </a:ln>
        </p:spPr>
      </p:pic>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ctrTitle"/>
          </p:nvPr>
        </p:nvSpPr>
        <p:spPr>
          <a:xfrm>
            <a:off x="620625" y="313125"/>
            <a:ext cx="81603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Retinex Theory based low-light image enhancement process</a:t>
            </a:r>
            <a:endParaRPr b="1" sz="2000"/>
          </a:p>
        </p:txBody>
      </p:sp>
      <p:pic>
        <p:nvPicPr>
          <p:cNvPr id="80" name="Google Shape;80;p16"/>
          <p:cNvPicPr preferRelativeResize="0"/>
          <p:nvPr/>
        </p:nvPicPr>
        <p:blipFill>
          <a:blip r:embed="rId3">
            <a:alphaModFix/>
          </a:blip>
          <a:stretch>
            <a:fillRect/>
          </a:stretch>
        </p:blipFill>
        <p:spPr>
          <a:xfrm>
            <a:off x="533425" y="2388475"/>
            <a:ext cx="1287425" cy="858275"/>
          </a:xfrm>
          <a:prstGeom prst="rect">
            <a:avLst/>
          </a:prstGeom>
          <a:noFill/>
          <a:ln>
            <a:noFill/>
          </a:ln>
        </p:spPr>
      </p:pic>
      <p:pic>
        <p:nvPicPr>
          <p:cNvPr id="81" name="Google Shape;81;p16"/>
          <p:cNvPicPr preferRelativeResize="0"/>
          <p:nvPr/>
        </p:nvPicPr>
        <p:blipFill>
          <a:blip r:embed="rId4">
            <a:alphaModFix/>
          </a:blip>
          <a:stretch>
            <a:fillRect/>
          </a:stretch>
        </p:blipFill>
        <p:spPr>
          <a:xfrm>
            <a:off x="2606499" y="1523275"/>
            <a:ext cx="1289303" cy="859535"/>
          </a:xfrm>
          <a:prstGeom prst="rect">
            <a:avLst/>
          </a:prstGeom>
          <a:noFill/>
          <a:ln>
            <a:noFill/>
          </a:ln>
        </p:spPr>
      </p:pic>
      <p:pic>
        <p:nvPicPr>
          <p:cNvPr id="82" name="Google Shape;82;p16"/>
          <p:cNvPicPr preferRelativeResize="0"/>
          <p:nvPr/>
        </p:nvPicPr>
        <p:blipFill>
          <a:blip r:embed="rId5">
            <a:alphaModFix/>
          </a:blip>
          <a:stretch>
            <a:fillRect/>
          </a:stretch>
        </p:blipFill>
        <p:spPr>
          <a:xfrm>
            <a:off x="2606503" y="3260113"/>
            <a:ext cx="1289306" cy="859536"/>
          </a:xfrm>
          <a:prstGeom prst="rect">
            <a:avLst/>
          </a:prstGeom>
          <a:noFill/>
          <a:ln>
            <a:noFill/>
          </a:ln>
        </p:spPr>
      </p:pic>
      <p:sp>
        <p:nvSpPr>
          <p:cNvPr id="83" name="Google Shape;83;p16"/>
          <p:cNvSpPr/>
          <p:nvPr/>
        </p:nvSpPr>
        <p:spPr>
          <a:xfrm>
            <a:off x="4257950" y="1354100"/>
            <a:ext cx="1892100" cy="1197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Further processing with methods (i.e., HE, CLAHE, Tikhonov Regularization, Graph based processing etc.)</a:t>
            </a:r>
            <a:endParaRPr b="1" sz="1000"/>
          </a:p>
        </p:txBody>
      </p:sp>
      <p:sp>
        <p:nvSpPr>
          <p:cNvPr id="84" name="Google Shape;84;p16"/>
          <p:cNvSpPr/>
          <p:nvPr/>
        </p:nvSpPr>
        <p:spPr>
          <a:xfrm>
            <a:off x="4257950" y="3090930"/>
            <a:ext cx="1892100" cy="1197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rPr>
              <a:t>Further processing with methods (i.e., TV, Gamma correction, Graph based processing etc.)</a:t>
            </a:r>
            <a:endParaRPr b="1" sz="1000">
              <a:solidFill>
                <a:schemeClr val="dk1"/>
              </a:solidFill>
            </a:endParaRPr>
          </a:p>
        </p:txBody>
      </p:sp>
      <p:cxnSp>
        <p:nvCxnSpPr>
          <p:cNvPr id="85" name="Google Shape;85;p16"/>
          <p:cNvCxnSpPr>
            <a:stCxn id="80" idx="3"/>
            <a:endCxn id="81" idx="1"/>
          </p:cNvCxnSpPr>
          <p:nvPr/>
        </p:nvCxnSpPr>
        <p:spPr>
          <a:xfrm flipH="1" rot="10800000">
            <a:off x="1820850" y="1953013"/>
            <a:ext cx="785700" cy="864600"/>
          </a:xfrm>
          <a:prstGeom prst="bentConnector3">
            <a:avLst>
              <a:gd fmla="val 49997" name="adj1"/>
            </a:avLst>
          </a:prstGeom>
          <a:noFill/>
          <a:ln cap="flat" cmpd="sng" w="19050">
            <a:solidFill>
              <a:schemeClr val="dk1"/>
            </a:solidFill>
            <a:prstDash val="solid"/>
            <a:round/>
            <a:headEnd len="med" w="med" type="none"/>
            <a:tailEnd len="med" w="med" type="triangle"/>
          </a:ln>
        </p:spPr>
      </p:cxnSp>
      <p:cxnSp>
        <p:nvCxnSpPr>
          <p:cNvPr id="86" name="Google Shape;86;p16"/>
          <p:cNvCxnSpPr>
            <a:stCxn id="80" idx="3"/>
            <a:endCxn id="82" idx="1"/>
          </p:cNvCxnSpPr>
          <p:nvPr/>
        </p:nvCxnSpPr>
        <p:spPr>
          <a:xfrm>
            <a:off x="1820850" y="2817613"/>
            <a:ext cx="785700" cy="872400"/>
          </a:xfrm>
          <a:prstGeom prst="bentConnector3">
            <a:avLst>
              <a:gd fmla="val 49997" name="adj1"/>
            </a:avLst>
          </a:prstGeom>
          <a:noFill/>
          <a:ln cap="flat" cmpd="sng" w="19050">
            <a:solidFill>
              <a:schemeClr val="dk1"/>
            </a:solidFill>
            <a:prstDash val="solid"/>
            <a:round/>
            <a:headEnd len="med" w="med" type="none"/>
            <a:tailEnd len="med" w="med" type="triangle"/>
          </a:ln>
        </p:spPr>
      </p:cxnSp>
      <p:cxnSp>
        <p:nvCxnSpPr>
          <p:cNvPr id="87" name="Google Shape;87;p16"/>
          <p:cNvCxnSpPr>
            <a:stCxn id="81" idx="3"/>
            <a:endCxn id="83" idx="1"/>
          </p:cNvCxnSpPr>
          <p:nvPr/>
        </p:nvCxnSpPr>
        <p:spPr>
          <a:xfrm>
            <a:off x="3895803" y="1953042"/>
            <a:ext cx="362100" cy="0"/>
          </a:xfrm>
          <a:prstGeom prst="straightConnector1">
            <a:avLst/>
          </a:prstGeom>
          <a:noFill/>
          <a:ln cap="flat" cmpd="sng" w="19050">
            <a:solidFill>
              <a:schemeClr val="dk1"/>
            </a:solidFill>
            <a:prstDash val="solid"/>
            <a:round/>
            <a:headEnd len="med" w="med" type="none"/>
            <a:tailEnd len="med" w="med" type="triangle"/>
          </a:ln>
        </p:spPr>
      </p:cxnSp>
      <p:cxnSp>
        <p:nvCxnSpPr>
          <p:cNvPr id="88" name="Google Shape;88;p16"/>
          <p:cNvCxnSpPr/>
          <p:nvPr/>
        </p:nvCxnSpPr>
        <p:spPr>
          <a:xfrm>
            <a:off x="3895803" y="3705642"/>
            <a:ext cx="362100" cy="0"/>
          </a:xfrm>
          <a:prstGeom prst="straightConnector1">
            <a:avLst/>
          </a:prstGeom>
          <a:noFill/>
          <a:ln cap="flat" cmpd="sng" w="19050">
            <a:solidFill>
              <a:schemeClr val="dk1"/>
            </a:solidFill>
            <a:prstDash val="solid"/>
            <a:round/>
            <a:headEnd len="med" w="med" type="none"/>
            <a:tailEnd len="med" w="med" type="triangle"/>
          </a:ln>
        </p:spPr>
      </p:cxnSp>
      <p:pic>
        <p:nvPicPr>
          <p:cNvPr id="89" name="Google Shape;89;p16"/>
          <p:cNvPicPr preferRelativeResize="0"/>
          <p:nvPr/>
        </p:nvPicPr>
        <p:blipFill>
          <a:blip r:embed="rId6">
            <a:alphaModFix/>
          </a:blip>
          <a:stretch>
            <a:fillRect/>
          </a:stretch>
        </p:blipFill>
        <p:spPr>
          <a:xfrm>
            <a:off x="6935725" y="2387850"/>
            <a:ext cx="1289303" cy="859535"/>
          </a:xfrm>
          <a:prstGeom prst="rect">
            <a:avLst/>
          </a:prstGeom>
          <a:noFill/>
          <a:ln>
            <a:noFill/>
          </a:ln>
        </p:spPr>
      </p:pic>
      <p:cxnSp>
        <p:nvCxnSpPr>
          <p:cNvPr id="90" name="Google Shape;90;p16"/>
          <p:cNvCxnSpPr>
            <a:stCxn id="83" idx="3"/>
            <a:endCxn id="89" idx="1"/>
          </p:cNvCxnSpPr>
          <p:nvPr/>
        </p:nvCxnSpPr>
        <p:spPr>
          <a:xfrm>
            <a:off x="6150050" y="1953050"/>
            <a:ext cx="785700" cy="864600"/>
          </a:xfrm>
          <a:prstGeom prst="bentConnector3">
            <a:avLst>
              <a:gd fmla="val 49998" name="adj1"/>
            </a:avLst>
          </a:prstGeom>
          <a:noFill/>
          <a:ln cap="flat" cmpd="sng" w="19050">
            <a:solidFill>
              <a:schemeClr val="dk1"/>
            </a:solidFill>
            <a:prstDash val="solid"/>
            <a:round/>
            <a:headEnd len="med" w="med" type="none"/>
            <a:tailEnd len="med" w="med" type="triangle"/>
          </a:ln>
        </p:spPr>
      </p:cxnSp>
      <p:cxnSp>
        <p:nvCxnSpPr>
          <p:cNvPr id="91" name="Google Shape;91;p16"/>
          <p:cNvCxnSpPr>
            <a:stCxn id="84" idx="3"/>
            <a:endCxn id="89" idx="1"/>
          </p:cNvCxnSpPr>
          <p:nvPr/>
        </p:nvCxnSpPr>
        <p:spPr>
          <a:xfrm flipH="1" rot="10800000">
            <a:off x="6150050" y="2817480"/>
            <a:ext cx="785700" cy="872400"/>
          </a:xfrm>
          <a:prstGeom prst="bentConnector3">
            <a:avLst>
              <a:gd fmla="val 49998" name="adj1"/>
            </a:avLst>
          </a:prstGeom>
          <a:noFill/>
          <a:ln cap="flat" cmpd="sng" w="19050">
            <a:solidFill>
              <a:schemeClr val="dk1"/>
            </a:solidFill>
            <a:prstDash val="solid"/>
            <a:round/>
            <a:headEnd len="med" w="med" type="none"/>
            <a:tailEnd len="med" w="med" type="triangle"/>
          </a:ln>
        </p:spPr>
      </p:cxnSp>
      <p:sp>
        <p:nvSpPr>
          <p:cNvPr id="92" name="Google Shape;92;p16"/>
          <p:cNvSpPr txBox="1"/>
          <p:nvPr/>
        </p:nvSpPr>
        <p:spPr>
          <a:xfrm>
            <a:off x="2594400" y="946775"/>
            <a:ext cx="128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Initial Illumination Estimation</a:t>
            </a:r>
            <a:endParaRPr b="1" sz="1000">
              <a:solidFill>
                <a:schemeClr val="dk1"/>
              </a:solidFill>
            </a:endParaRPr>
          </a:p>
        </p:txBody>
      </p:sp>
      <p:sp>
        <p:nvSpPr>
          <p:cNvPr id="93" name="Google Shape;93;p16"/>
          <p:cNvSpPr txBox="1"/>
          <p:nvPr/>
        </p:nvSpPr>
        <p:spPr>
          <a:xfrm>
            <a:off x="2594400" y="4223375"/>
            <a:ext cx="128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Initial Reflectance Estimation</a:t>
            </a:r>
            <a:endParaRPr b="1" sz="1000">
              <a:solidFill>
                <a:schemeClr val="dk1"/>
              </a:solidFill>
            </a:endParaRPr>
          </a:p>
        </p:txBody>
      </p:sp>
      <p:sp>
        <p:nvSpPr>
          <p:cNvPr id="94" name="Google Shape;94;p16"/>
          <p:cNvSpPr txBox="1"/>
          <p:nvPr/>
        </p:nvSpPr>
        <p:spPr>
          <a:xfrm>
            <a:off x="6937800" y="1861175"/>
            <a:ext cx="1289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Final version</a:t>
            </a:r>
            <a:endParaRPr b="1" sz="1000">
              <a:solidFill>
                <a:schemeClr val="dk1"/>
              </a:solidFill>
            </a:endParaRPr>
          </a:p>
        </p:txBody>
      </p:sp>
      <p:sp>
        <p:nvSpPr>
          <p:cNvPr id="95" name="Google Shape;95;p16"/>
          <p:cNvSpPr txBox="1"/>
          <p:nvPr/>
        </p:nvSpPr>
        <p:spPr>
          <a:xfrm>
            <a:off x="460800" y="1861175"/>
            <a:ext cx="128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Input Low light image</a:t>
            </a:r>
            <a:endParaRPr b="1" sz="1000">
              <a:solidFill>
                <a:schemeClr val="dk1"/>
              </a:solidFill>
            </a:endParaRPr>
          </a:p>
        </p:txBody>
      </p:sp>
      <p:sp>
        <p:nvSpPr>
          <p:cNvPr id="96" name="Google Shape;9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ctrTitle"/>
          </p:nvPr>
        </p:nvSpPr>
        <p:spPr>
          <a:xfrm>
            <a:off x="620625" y="236925"/>
            <a:ext cx="8129400" cy="7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Methods of enhancing low light images via estimation of Illumination and Reflectance components in literature</a:t>
            </a:r>
            <a:endParaRPr b="1" sz="2000"/>
          </a:p>
        </p:txBody>
      </p:sp>
      <p:sp>
        <p:nvSpPr>
          <p:cNvPr id="102" name="Google Shape;102;p17"/>
          <p:cNvSpPr txBox="1"/>
          <p:nvPr/>
        </p:nvSpPr>
        <p:spPr>
          <a:xfrm>
            <a:off x="605925" y="1087900"/>
            <a:ext cx="7636500" cy="28527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Clr>
                <a:schemeClr val="dk1"/>
              </a:buClr>
              <a:buSzPts val="1400"/>
              <a:buChar char="●"/>
            </a:pPr>
            <a:r>
              <a:rPr lang="en">
                <a:solidFill>
                  <a:schemeClr val="dk1"/>
                </a:solidFill>
              </a:rPr>
              <a:t>Various methods have been proposed to estimate the Reflectance component and the Illumination component</a:t>
            </a:r>
            <a:endParaRPr>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Many approaches [4, 6] compute these estimation via solving an optimization problem</a:t>
            </a:r>
            <a:endParaRPr>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Researchers have also proposed variational methods such as Total Variation, L1-variational method </a:t>
            </a:r>
            <a:r>
              <a:rPr lang="en">
                <a:solidFill>
                  <a:schemeClr val="dk1"/>
                </a:solidFill>
              </a:rPr>
              <a:t>[7]</a:t>
            </a:r>
            <a:r>
              <a:rPr lang="en">
                <a:solidFill>
                  <a:schemeClr val="dk1"/>
                </a:solidFill>
              </a:rPr>
              <a:t> to </a:t>
            </a:r>
            <a:r>
              <a:rPr lang="en">
                <a:solidFill>
                  <a:schemeClr val="dk1"/>
                </a:solidFill>
              </a:rPr>
              <a:t>estimate the different components</a:t>
            </a:r>
            <a:endParaRPr>
              <a:solidFill>
                <a:schemeClr val="dk1"/>
              </a:solidFill>
            </a:endParaRPr>
          </a:p>
          <a:p>
            <a:pPr indent="-317500" lvl="0" marL="457200" rtl="0" algn="l">
              <a:lnSpc>
                <a:spcPct val="100000"/>
              </a:lnSpc>
              <a:spcBef>
                <a:spcPts val="1000"/>
              </a:spcBef>
              <a:spcAft>
                <a:spcPts val="0"/>
              </a:spcAft>
              <a:buClr>
                <a:schemeClr val="dk1"/>
              </a:buClr>
              <a:buSzPts val="1400"/>
              <a:buChar char="●"/>
            </a:pPr>
            <a:r>
              <a:rPr lang="en">
                <a:solidFill>
                  <a:schemeClr val="dk1"/>
                </a:solidFill>
              </a:rPr>
              <a:t>Some recent studies [5] introduced </a:t>
            </a:r>
            <a:r>
              <a:rPr lang="en">
                <a:solidFill>
                  <a:schemeClr val="dk1"/>
                </a:solidFill>
              </a:rPr>
              <a:t>graph based techniques to estimate the Illumination and Reflectance component</a:t>
            </a:r>
            <a:endParaRPr>
              <a:solidFill>
                <a:schemeClr val="dk1"/>
              </a:solidFill>
            </a:endParaRPr>
          </a:p>
          <a:p>
            <a:pPr indent="-317500" lvl="0" marL="457200" rtl="0" algn="l">
              <a:spcBef>
                <a:spcPts val="1000"/>
              </a:spcBef>
              <a:spcAft>
                <a:spcPts val="1000"/>
              </a:spcAft>
              <a:buClr>
                <a:schemeClr val="dk1"/>
              </a:buClr>
              <a:buSzPts val="1400"/>
              <a:buChar char="●"/>
            </a:pPr>
            <a:r>
              <a:rPr lang="en">
                <a:solidFill>
                  <a:schemeClr val="dk1"/>
                </a:solidFill>
              </a:rPr>
              <a:t>With the advances in Deep Learning techniques, recent works have focused on data driven techniques to estimate the illumination and reflectance component, however, these techniques rely on datasets which are often synthetic and limited in size</a:t>
            </a:r>
            <a:endParaRPr>
              <a:solidFill>
                <a:schemeClr val="dk1"/>
              </a:solidFill>
            </a:endParaRPr>
          </a:p>
        </p:txBody>
      </p:sp>
      <p:sp>
        <p:nvSpPr>
          <p:cNvPr id="103" name="Google Shape;10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Proposed Approach (Initial Illumination Estimation)</a:t>
            </a:r>
            <a:endParaRPr b="1" sz="2000"/>
          </a:p>
        </p:txBody>
      </p:sp>
      <p:sp>
        <p:nvSpPr>
          <p:cNvPr id="109" name="Google Shape;109;p18"/>
          <p:cNvSpPr txBox="1"/>
          <p:nvPr/>
        </p:nvSpPr>
        <p:spPr>
          <a:xfrm>
            <a:off x="605925" y="934475"/>
            <a:ext cx="8190600" cy="339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Pixel Neighborhood Analysis with Adaptive Neighborhood size</a:t>
            </a:r>
            <a:endParaRPr b="1" sz="1600">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Given an image   , for each pixel at location           , an initial neighborhood                     is defined which is a square region of size </a:t>
            </a:r>
            <a:r>
              <a:rPr b="1" i="1" lang="en">
                <a:solidFill>
                  <a:schemeClr val="dk1"/>
                </a:solidFill>
                <a:latin typeface="Inconsolata"/>
                <a:ea typeface="Inconsolata"/>
                <a:cs typeface="Inconsolata"/>
                <a:sym typeface="Inconsolata"/>
              </a:rPr>
              <a:t>(neighborhood_size)×(neighborhood_size)</a:t>
            </a:r>
            <a:r>
              <a:rPr lang="en">
                <a:solidFill>
                  <a:schemeClr val="dk1"/>
                </a:solidFill>
              </a:rPr>
              <a:t> centered at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The variance                                within this neighborhood is calculated as:</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where:            is the number of pixels in the neighborhood,              is the intensity of the pixel at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                          is the mean intensity of the pixels in the neighborhood, calculated as:</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pic>
        <p:nvPicPr>
          <p:cNvPr descr="{&quot;font&quot;:{&quot;family&quot;:&quot;Arial&quot;,&quot;size&quot;:13,&quot;color&quot;:&quot;#000000&quot;},&quot;type&quot;:&quot;$$&quot;,&quot;aid&quot;:null,&quot;backgroundColor&quot;:&quot;#FFFFFF&quot;,&quot;id&quot;:&quot;3&quot;,&quot;code&quot;:&quot;$$I$$&quot;,&quot;ts&quot;:1701536841890,&quot;cs&quot;:&quot;SBODELelr4HqZVZ4Cs77Ow==&quot;,&quot;size&quot;:{&quot;width&quot;:10.055111548556424,&quot;height&quot;:14.07612545931758}}" id="110" name="Google Shape;110;p18"/>
          <p:cNvPicPr preferRelativeResize="0"/>
          <p:nvPr/>
        </p:nvPicPr>
        <p:blipFill>
          <a:blip r:embed="rId3">
            <a:alphaModFix/>
          </a:blip>
          <a:stretch>
            <a:fillRect/>
          </a:stretch>
        </p:blipFill>
        <p:spPr>
          <a:xfrm>
            <a:off x="1982525" y="1449650"/>
            <a:ext cx="95775" cy="134075"/>
          </a:xfrm>
          <a:prstGeom prst="rect">
            <a:avLst/>
          </a:prstGeom>
          <a:noFill/>
          <a:ln>
            <a:noFill/>
          </a:ln>
        </p:spPr>
      </p:pic>
      <p:pic>
        <p:nvPicPr>
          <p:cNvPr descr="{&quot;id&quot;:&quot;7&quot;,&quot;backgroundColorModified&quot;:false,&quot;aid&quot;:null,&quot;font&quot;:{&quot;family&quot;:&quot;Arial&quot;,&quot;size&quot;:14,&quot;color&quot;:&quot;#000000&quot;},&quot;type&quot;:&quot;$$&quot;,&quot;backgroundColor&quot;:&quot;#FFFFFF&quot;,&quot;code&quot;:&quot;$$\\left(x,\\,y\\right)$$&quot;,&quot;ts&quot;:1701537263941,&quot;cs&quot;:&quot;r754s1X/7xjOD8xtyjssDw==&quot;,&quot;size&quot;:{&quot;width&quot;:49.666666666666664,&quot;height&quot;:22}}" id="111" name="Google Shape;111;p18"/>
          <p:cNvPicPr preferRelativeResize="0"/>
          <p:nvPr/>
        </p:nvPicPr>
        <p:blipFill>
          <a:blip r:embed="rId4">
            <a:alphaModFix/>
          </a:blip>
          <a:stretch>
            <a:fillRect/>
          </a:stretch>
        </p:blipFill>
        <p:spPr>
          <a:xfrm>
            <a:off x="4154575" y="1373763"/>
            <a:ext cx="473075" cy="209550"/>
          </a:xfrm>
          <a:prstGeom prst="rect">
            <a:avLst/>
          </a:prstGeom>
          <a:noFill/>
          <a:ln>
            <a:noFill/>
          </a:ln>
        </p:spPr>
      </p:pic>
      <p:pic>
        <p:nvPicPr>
          <p:cNvPr descr="{&quot;backgroundColorModified&quot;:false,&quot;backgroundColor&quot;:&quot;#FFFFFF&quot;,&quot;code&quot;:&quot;$$N_{init}\\left(x,\\,y\\right)$$&quot;,&quot;font&quot;:{&quot;color&quot;:&quot;#000000&quot;,&quot;family&quot;:&quot;Arial&quot;,&quot;size&quot;:14},&quot;id&quot;:&quot;7&quot;,&quot;type&quot;:&quot;$$&quot;,&quot;aid&quot;:null,&quot;ts&quot;:1701545148069,&quot;cs&quot;:&quot;3CSo5c/lvmVl/kK64fRFyw==&quot;,&quot;size&quot;:{&quot;width&quot;:95.33333333333333,&quot;height&quot;:22.000000000000018}}" id="112" name="Google Shape;112;p18"/>
          <p:cNvPicPr preferRelativeResize="0"/>
          <p:nvPr/>
        </p:nvPicPr>
        <p:blipFill>
          <a:blip r:embed="rId5">
            <a:alphaModFix/>
          </a:blip>
          <a:stretch>
            <a:fillRect/>
          </a:stretch>
        </p:blipFill>
        <p:spPr>
          <a:xfrm>
            <a:off x="6610400" y="1411518"/>
            <a:ext cx="908050" cy="209550"/>
          </a:xfrm>
          <a:prstGeom prst="rect">
            <a:avLst/>
          </a:prstGeom>
          <a:noFill/>
          <a:ln>
            <a:noFill/>
          </a:ln>
        </p:spPr>
      </p:pic>
      <p:pic>
        <p:nvPicPr>
          <p:cNvPr descr="{&quot;id&quot;:&quot;7&quot;,&quot;backgroundColorModified&quot;:false,&quot;aid&quot;:null,&quot;font&quot;:{&quot;family&quot;:&quot;Arial&quot;,&quot;size&quot;:14,&quot;color&quot;:&quot;#000000&quot;},&quot;type&quot;:&quot;$$&quot;,&quot;backgroundColor&quot;:&quot;#FFFFFF&quot;,&quot;code&quot;:&quot;$$\\left(x,\\,y\\right)$$&quot;,&quot;ts&quot;:1701537263941,&quot;cs&quot;:&quot;r754s1X/7xjOD8xtyjssDw==&quot;,&quot;size&quot;:{&quot;width&quot;:49.666666666666664,&quot;height&quot;:22}}" id="113" name="Google Shape;113;p18"/>
          <p:cNvPicPr preferRelativeResize="0"/>
          <p:nvPr/>
        </p:nvPicPr>
        <p:blipFill>
          <a:blip r:embed="rId4">
            <a:alphaModFix/>
          </a:blip>
          <a:stretch>
            <a:fillRect/>
          </a:stretch>
        </p:blipFill>
        <p:spPr>
          <a:xfrm>
            <a:off x="7689075" y="1621063"/>
            <a:ext cx="473075" cy="209550"/>
          </a:xfrm>
          <a:prstGeom prst="rect">
            <a:avLst/>
          </a:prstGeom>
          <a:noFill/>
          <a:ln>
            <a:noFill/>
          </a:ln>
        </p:spPr>
      </p:pic>
      <p:pic>
        <p:nvPicPr>
          <p:cNvPr descr="{&quot;type&quot;:&quot;$$&quot;,&quot;backgroundColorModified&quot;:false,&quot;font&quot;:{&quot;color&quot;:&quot;#000000&quot;,&quot;size&quot;:14,&quot;family&quot;:&quot;Arial&quot;},&quot;aid&quot;:null,&quot;id&quot;:&quot;8&quot;,&quot;code&quot;:&quot;$$Var\\,\\left(N_{init}\\left(x,\\,y\\right)\\right)$$&quot;,&quot;backgroundColor&quot;:&quot;#FFFFFF&quot;,&quot;ts&quot;:1701545309912,&quot;cs&quot;:&quot;PtnW05HDfxt2ZhzpppNR+g==&quot;,&quot;size&quot;:{&quot;width&quot;:153.83333333333334,&quot;height&quot;:22}}" id="114" name="Google Shape;114;p18"/>
          <p:cNvPicPr preferRelativeResize="0"/>
          <p:nvPr/>
        </p:nvPicPr>
        <p:blipFill>
          <a:blip r:embed="rId6">
            <a:alphaModFix/>
          </a:blip>
          <a:stretch>
            <a:fillRect/>
          </a:stretch>
        </p:blipFill>
        <p:spPr>
          <a:xfrm>
            <a:off x="1776350" y="1963964"/>
            <a:ext cx="1465263" cy="209550"/>
          </a:xfrm>
          <a:prstGeom prst="rect">
            <a:avLst/>
          </a:prstGeom>
          <a:noFill/>
          <a:ln>
            <a:noFill/>
          </a:ln>
        </p:spPr>
      </p:pic>
      <p:pic>
        <p:nvPicPr>
          <p:cNvPr descr="{&quot;type&quot;:&quot;$$&quot;,&quot;aid&quot;:null,&quot;code&quot;:&quot;$$Var\\left(N_{init}\\left(x,\\,y\\right)\\right)\\,=\\,\\frac{1}{\\left|N_{init}\\right|}\\sum_{\\left(i,\\,j\\right)\\in N}^{}\\left(I\\left(i,\\,j\\right)\\,-\\,\\mu\\left(N_{init}\\left(x,\\,y\\right)\\right)\\right)^{2}$$&quot;,&quot;font&quot;:{&quot;color&quot;:&quot;#000000&quot;,&quot;family&quot;:&quot;Arial&quot;,&quot;size&quot;:11.5},&quot;backgroundColorModified&quot;:false,&quot;id&quot;:&quot;9&quot;,&quot;backgroundColor&quot;:&quot;#FFFFFF&quot;,&quot;ts&quot;:1701545382295,&quot;cs&quot;:&quot;zycGNp9bf6TEfMC0ckmEQA==&quot;,&quot;size&quot;:{&quot;width&quot;:462,&quot;height&quot;:48}}" id="115" name="Google Shape;115;p18"/>
          <p:cNvPicPr preferRelativeResize="0"/>
          <p:nvPr/>
        </p:nvPicPr>
        <p:blipFill>
          <a:blip r:embed="rId7">
            <a:alphaModFix/>
          </a:blip>
          <a:stretch>
            <a:fillRect/>
          </a:stretch>
        </p:blipFill>
        <p:spPr>
          <a:xfrm>
            <a:off x="731050" y="2398039"/>
            <a:ext cx="4400550" cy="457200"/>
          </a:xfrm>
          <a:prstGeom prst="rect">
            <a:avLst/>
          </a:prstGeom>
          <a:noFill/>
          <a:ln>
            <a:noFill/>
          </a:ln>
        </p:spPr>
      </p:pic>
      <p:pic>
        <p:nvPicPr>
          <p:cNvPr descr="{&quot;font&quot;:{&quot;family&quot;:&quot;Arial&quot;,&quot;size&quot;:14,&quot;color&quot;:&quot;#000000&quot;},&quot;code&quot;:&quot;$$\\left|N_{init}\\right|$$&quot;,&quot;type&quot;:&quot;$$&quot;,&quot;backgroundColorModified&quot;:false,&quot;aid&quot;:null,&quot;backgroundColor&quot;:&quot;#FFFFFF&quot;,&quot;id&quot;:&quot;10&quot;,&quot;ts&quot;:1701545400314,&quot;cs&quot;:&quot;Oi1oIOZ66H4ucQravJsKUA==&quot;,&quot;size&quot;:{&quot;width&quot;:51.333333333333336,&quot;height&quot;:22}}" id="116" name="Google Shape;116;p18"/>
          <p:cNvPicPr preferRelativeResize="0"/>
          <p:nvPr/>
        </p:nvPicPr>
        <p:blipFill>
          <a:blip r:embed="rId8">
            <a:alphaModFix/>
          </a:blip>
          <a:stretch>
            <a:fillRect/>
          </a:stretch>
        </p:blipFill>
        <p:spPr>
          <a:xfrm>
            <a:off x="1287400" y="2978209"/>
            <a:ext cx="488950" cy="209550"/>
          </a:xfrm>
          <a:prstGeom prst="rect">
            <a:avLst/>
          </a:prstGeom>
          <a:noFill/>
          <a:ln>
            <a:noFill/>
          </a:ln>
        </p:spPr>
      </p:pic>
      <p:pic>
        <p:nvPicPr>
          <p:cNvPr descr="{&quot;id&quot;:&quot;11&quot;,&quot;type&quot;:&quot;$$&quot;,&quot;aid&quot;:null,&quot;font&quot;:{&quot;family&quot;:&quot;Arial&quot;,&quot;size&quot;:13.5,&quot;color&quot;:&quot;#000000&quot;},&quot;code&quot;:&quot;$$I\\left(i,\\,j\\right)$$&quot;,&quot;backgroundColorModified&quot;:false,&quot;backgroundColor&quot;:&quot;#FFFFFF&quot;,&quot;ts&quot;:1701537686813,&quot;cs&quot;:&quot;v1Z9b6RffW3YnaP7N1csOQ==&quot;,&quot;size&quot;:{&quot;width&quot;:55.3670971128609,&quot;height&quot;:21.999986614173242}}" id="117" name="Google Shape;117;p18"/>
          <p:cNvPicPr preferRelativeResize="0"/>
          <p:nvPr/>
        </p:nvPicPr>
        <p:blipFill>
          <a:blip r:embed="rId9">
            <a:alphaModFix/>
          </a:blip>
          <a:stretch>
            <a:fillRect/>
          </a:stretch>
        </p:blipFill>
        <p:spPr>
          <a:xfrm>
            <a:off x="5357200" y="2967599"/>
            <a:ext cx="527372" cy="209550"/>
          </a:xfrm>
          <a:prstGeom prst="rect">
            <a:avLst/>
          </a:prstGeom>
          <a:noFill/>
          <a:ln>
            <a:noFill/>
          </a:ln>
        </p:spPr>
      </p:pic>
      <p:pic>
        <p:nvPicPr>
          <p:cNvPr descr="{&quot;backgroundColor&quot;:&quot;#FFFFFF&quot;,&quot;backgroundColorModified&quot;:false,&quot;type&quot;:&quot;$$&quot;,&quot;code&quot;:&quot;$$\\left(i,\\,j\\right)$$&quot;,&quot;id&quot;:&quot;11&quot;,&quot;font&quot;:{&quot;color&quot;:&quot;#000000&quot;,&quot;family&quot;:&quot;Arial&quot;,&quot;size&quot;:13.5},&quot;aid&quot;:null,&quot;ts&quot;:1701537721852,&quot;cs&quot;:&quot;MpEjtMaxEDB08xBA4ABnRA==&quot;,&quot;size&quot;:{&quot;width&quot;:41.333333333333336,&quot;height&quot;:21.166666666666668}}" id="118" name="Google Shape;118;p18"/>
          <p:cNvPicPr preferRelativeResize="0"/>
          <p:nvPr/>
        </p:nvPicPr>
        <p:blipFill>
          <a:blip r:embed="rId10">
            <a:alphaModFix/>
          </a:blip>
          <a:stretch>
            <a:fillRect/>
          </a:stretch>
        </p:blipFill>
        <p:spPr>
          <a:xfrm>
            <a:off x="8259186" y="2971574"/>
            <a:ext cx="393700" cy="201613"/>
          </a:xfrm>
          <a:prstGeom prst="rect">
            <a:avLst/>
          </a:prstGeom>
          <a:noFill/>
          <a:ln>
            <a:noFill/>
          </a:ln>
        </p:spPr>
      </p:pic>
      <p:pic>
        <p:nvPicPr>
          <p:cNvPr descr="{&quot;backgroundColorModified&quot;:false,&quot;code&quot;:&quot;$$\\mu\\left(N_{init}\\left(x,\\,y\\right)\\right)$$&quot;,&quot;aid&quot;:null,&quot;font&quot;:{&quot;size&quot;:14,&quot;color&quot;:&quot;#000000&quot;,&quot;family&quot;:&quot;Arial&quot;},&quot;id&quot;:&quot;12&quot;,&quot;backgroundColor&quot;:&quot;#FFFFFF&quot;,&quot;type&quot;:&quot;$$&quot;,&quot;ts&quot;:1701545468817,&quot;cs&quot;:&quot;sdB63JnAgS1pFYfeBxGGNA==&quot;,&quot;size&quot;:{&quot;width&quot;:125.66666666666667,&quot;height&quot;:22}}" id="119" name="Google Shape;119;p18"/>
          <p:cNvPicPr preferRelativeResize="0"/>
          <p:nvPr/>
        </p:nvPicPr>
        <p:blipFill>
          <a:blip r:embed="rId11">
            <a:alphaModFix/>
          </a:blip>
          <a:stretch>
            <a:fillRect/>
          </a:stretch>
        </p:blipFill>
        <p:spPr>
          <a:xfrm>
            <a:off x="731050" y="3331430"/>
            <a:ext cx="1196975" cy="209550"/>
          </a:xfrm>
          <a:prstGeom prst="rect">
            <a:avLst/>
          </a:prstGeom>
          <a:noFill/>
          <a:ln>
            <a:noFill/>
          </a:ln>
        </p:spPr>
      </p:pic>
      <p:pic>
        <p:nvPicPr>
          <p:cNvPr descr="{&quot;backgroundColor&quot;:&quot;#FFFFFF&quot;,&quot;aid&quot;:null,&quot;font&quot;:{&quot;size&quot;:14,&quot;color&quot;:&quot;#000000&quot;,&quot;family&quot;:&quot;Arial&quot;},&quot;backgroundColorModified&quot;:false,&quot;id&quot;:&quot;13&quot;,&quot;code&quot;:&quot;$$\\mu\\left(N_{init}\\left(x,\\,y\\right)\\right)\\,=\\,\\frac{1}{\\left|N_{init}\\right|}\\sum_{\\left(i,\\,j\\right)\\in N_{init}}^{}I\\left(i,\\,j\\right)$$&quot;,&quot;type&quot;:&quot;$$&quot;,&quot;ts&quot;:1701545513043,&quot;cs&quot;:&quot;vXam8wTJVSKD9gUtSMlL1w==&quot;,&quot;size&quot;:{&quot;width&quot;:367,&quot;height&quot;:58.333333333333336}}" id="120" name="Google Shape;120;p18"/>
          <p:cNvPicPr preferRelativeResize="0"/>
          <p:nvPr/>
        </p:nvPicPr>
        <p:blipFill>
          <a:blip r:embed="rId12">
            <a:alphaModFix/>
          </a:blip>
          <a:stretch>
            <a:fillRect/>
          </a:stretch>
        </p:blipFill>
        <p:spPr>
          <a:xfrm>
            <a:off x="762000" y="3690062"/>
            <a:ext cx="3495675" cy="555625"/>
          </a:xfrm>
          <a:prstGeom prst="rect">
            <a:avLst/>
          </a:prstGeom>
          <a:noFill/>
          <a:ln>
            <a:noFill/>
          </a:ln>
        </p:spPr>
      </p:pic>
      <p:sp>
        <p:nvSpPr>
          <p:cNvPr id="121" name="Google Shape;12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nvSpPr>
        <p:spPr>
          <a:xfrm>
            <a:off x="605925" y="934475"/>
            <a:ext cx="8190600" cy="245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Pixel Neighborhood Analysis with Adaptive Neighborhood size</a:t>
            </a:r>
            <a:endParaRPr b="1" sz="1600">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Next, based on the result of initial variance                                calculation, a new neighborhood size is selected based on the following criteria,</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If                                 is greater than </a:t>
            </a:r>
            <a:r>
              <a:rPr b="1" i="1" lang="en">
                <a:solidFill>
                  <a:schemeClr val="dk1"/>
                </a:solidFill>
                <a:latin typeface="Inconsolata"/>
                <a:ea typeface="Inconsolata"/>
                <a:cs typeface="Inconsolata"/>
                <a:sym typeface="Inconsolata"/>
              </a:rPr>
              <a:t>variance_threshold</a:t>
            </a:r>
            <a:r>
              <a:rPr lang="en">
                <a:solidFill>
                  <a:schemeClr val="dk1"/>
                </a:solidFill>
              </a:rPr>
              <a:t>,</a:t>
            </a:r>
            <a:r>
              <a:rPr b="1" lang="en">
                <a:solidFill>
                  <a:schemeClr val="dk1"/>
                </a:solidFill>
                <a:latin typeface="Inconsolata"/>
                <a:ea typeface="Inconsolata"/>
                <a:cs typeface="Inconsolata"/>
                <a:sym typeface="Inconsolata"/>
              </a:rPr>
              <a:t> </a:t>
            </a:r>
            <a:r>
              <a:rPr lang="en">
                <a:solidFill>
                  <a:schemeClr val="dk1"/>
                </a:solidFill>
              </a:rPr>
              <a:t>then a small neighborhood size (3x3) is selected</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The small neighborhood size indicates the presence of piecewise smoothness with sharp discontinuities</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pic>
        <p:nvPicPr>
          <p:cNvPr descr="{&quot;type&quot;:&quot;$$&quot;,&quot;backgroundColorModified&quot;:false,&quot;font&quot;:{&quot;color&quot;:&quot;#000000&quot;,&quot;size&quot;:14,&quot;family&quot;:&quot;Arial&quot;},&quot;aid&quot;:null,&quot;id&quot;:&quot;8&quot;,&quot;code&quot;:&quot;$$Var\\,\\left(N_{init}\\left(x,\\,y\\right)\\right)$$&quot;,&quot;backgroundColor&quot;:&quot;#FFFFFF&quot;,&quot;ts&quot;:1701545309912,&quot;cs&quot;:&quot;PtnW05HDfxt2ZhzpppNR+g==&quot;,&quot;size&quot;:{&quot;width&quot;:153.83333333333334,&quot;height&quot;:22}}" id="127" name="Google Shape;127;p19"/>
          <p:cNvPicPr preferRelativeResize="0"/>
          <p:nvPr/>
        </p:nvPicPr>
        <p:blipFill>
          <a:blip r:embed="rId3">
            <a:alphaModFix/>
          </a:blip>
          <a:stretch>
            <a:fillRect/>
          </a:stretch>
        </p:blipFill>
        <p:spPr>
          <a:xfrm>
            <a:off x="4093688" y="1388889"/>
            <a:ext cx="1465263" cy="209550"/>
          </a:xfrm>
          <a:prstGeom prst="rect">
            <a:avLst/>
          </a:prstGeom>
          <a:noFill/>
          <a:ln>
            <a:noFill/>
          </a:ln>
        </p:spPr>
      </p:pic>
      <p:pic>
        <p:nvPicPr>
          <p:cNvPr descr="{&quot;type&quot;:&quot;$$&quot;,&quot;backgroundColorModified&quot;:false,&quot;font&quot;:{&quot;color&quot;:&quot;#000000&quot;,&quot;size&quot;:14,&quot;family&quot;:&quot;Arial&quot;},&quot;aid&quot;:null,&quot;id&quot;:&quot;8&quot;,&quot;code&quot;:&quot;$$Var\\,\\left(N_{init}\\left(x,\\,y\\right)\\right)$$&quot;,&quot;backgroundColor&quot;:&quot;#FFFFFF&quot;,&quot;ts&quot;:1701545309912,&quot;cs&quot;:&quot;PtnW05HDfxt2ZhzpppNR+g==&quot;,&quot;size&quot;:{&quot;width&quot;:153.83333333333334,&quot;height&quot;:22}}" id="128" name="Google Shape;128;p19"/>
          <p:cNvPicPr preferRelativeResize="0"/>
          <p:nvPr/>
        </p:nvPicPr>
        <p:blipFill>
          <a:blip r:embed="rId3">
            <a:alphaModFix/>
          </a:blip>
          <a:stretch>
            <a:fillRect/>
          </a:stretch>
        </p:blipFill>
        <p:spPr>
          <a:xfrm>
            <a:off x="1334538" y="1950614"/>
            <a:ext cx="1465263" cy="209550"/>
          </a:xfrm>
          <a:prstGeom prst="rect">
            <a:avLst/>
          </a:prstGeom>
          <a:noFill/>
          <a:ln>
            <a:noFill/>
          </a:ln>
        </p:spPr>
      </p:pic>
      <p:sp>
        <p:nvSpPr>
          <p:cNvPr id="129" name="Google Shape;12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19"/>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Proposed Approach</a:t>
            </a:r>
            <a:endParaRPr b="1"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nvSpPr>
        <p:spPr>
          <a:xfrm>
            <a:off x="605925" y="859300"/>
            <a:ext cx="8291100" cy="4258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Constructing the Illumination component</a:t>
            </a:r>
            <a:endParaRPr b="1" sz="1600">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Finally, for each pixel at            , we compare the </a:t>
            </a:r>
            <a:r>
              <a:rPr b="1" i="1" lang="en">
                <a:solidFill>
                  <a:schemeClr val="dk1"/>
                </a:solidFill>
                <a:latin typeface="Inconsolata"/>
                <a:ea typeface="Inconsolata"/>
                <a:cs typeface="Inconsolata"/>
                <a:sym typeface="Inconsolata"/>
              </a:rPr>
              <a:t>neighborhood_size</a:t>
            </a:r>
            <a:r>
              <a:rPr lang="en">
                <a:solidFill>
                  <a:schemeClr val="dk1"/>
                </a:solidFill>
              </a:rPr>
              <a:t>,  </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If </a:t>
            </a:r>
            <a:r>
              <a:rPr b="1" i="1" lang="en">
                <a:solidFill>
                  <a:schemeClr val="dk1"/>
                </a:solidFill>
                <a:latin typeface="Inconsolata"/>
                <a:ea typeface="Inconsolata"/>
                <a:cs typeface="Inconsolata"/>
                <a:sym typeface="Inconsolata"/>
              </a:rPr>
              <a:t>neighborhood_size</a:t>
            </a:r>
            <a:r>
              <a:rPr lang="en">
                <a:solidFill>
                  <a:schemeClr val="dk1"/>
                </a:solidFill>
              </a:rPr>
              <a:t> &gt; </a:t>
            </a:r>
            <a:r>
              <a:rPr b="1" i="1" lang="en">
                <a:solidFill>
                  <a:schemeClr val="dk1"/>
                </a:solidFill>
                <a:latin typeface="Inconsolata"/>
                <a:ea typeface="Inconsolata"/>
                <a:cs typeface="Inconsolata"/>
                <a:sym typeface="Inconsolata"/>
              </a:rPr>
              <a:t>small_neighborhood_size</a:t>
            </a:r>
            <a:r>
              <a:rPr lang="en">
                <a:solidFill>
                  <a:schemeClr val="dk1"/>
                </a:solidFill>
              </a:rPr>
              <a:t>, the pixel is assumed to be part of a smoothly varying region (illumination), and its value in the illumination component                is set to the maximum of the intensity value across three channels                           </a:t>
            </a:r>
            <a:r>
              <a:rPr i="1" lang="en">
                <a:solidFill>
                  <a:schemeClr val="dk1"/>
                </a:solidFill>
              </a:rPr>
              <a:t>[with the assumption that the illumination is at least the maximal value of three channels at a certain location]</a:t>
            </a:r>
            <a:endParaRPr i="1">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If  </a:t>
            </a:r>
            <a:r>
              <a:rPr b="1" i="1" lang="en">
                <a:solidFill>
                  <a:schemeClr val="dk1"/>
                </a:solidFill>
                <a:latin typeface="Inconsolata"/>
                <a:ea typeface="Inconsolata"/>
                <a:cs typeface="Inconsolata"/>
                <a:sym typeface="Inconsolata"/>
              </a:rPr>
              <a:t>neighborhood_size</a:t>
            </a:r>
            <a:r>
              <a:rPr lang="en">
                <a:solidFill>
                  <a:schemeClr val="dk1"/>
                </a:solidFill>
              </a:rPr>
              <a:t>  == </a:t>
            </a:r>
            <a:r>
              <a:rPr b="1" i="1" lang="en">
                <a:solidFill>
                  <a:schemeClr val="dk1"/>
                </a:solidFill>
                <a:latin typeface="Inconsolata"/>
                <a:ea typeface="Inconsolata"/>
                <a:cs typeface="Inconsolata"/>
                <a:sym typeface="Inconsolata"/>
              </a:rPr>
              <a:t>small_neighborhood_size</a:t>
            </a:r>
            <a:r>
              <a:rPr lang="en">
                <a:solidFill>
                  <a:schemeClr val="dk1"/>
                </a:solidFill>
              </a:rPr>
              <a:t>, the pixel is in a region with significant variation (more likely reflectance), and its value in               is set to the average intensity of its neighborhood, which is calculated as                          .    </a:t>
            </a:r>
            <a:endParaRPr>
              <a:solidFill>
                <a:schemeClr val="dk1"/>
              </a:solidFill>
            </a:endParaRPr>
          </a:p>
          <a:p>
            <a:pPr indent="0" lvl="0" marL="0" rtl="0" algn="l">
              <a:spcBef>
                <a:spcPts val="1000"/>
              </a:spcBef>
              <a:spcAft>
                <a:spcPts val="0"/>
              </a:spcAft>
              <a:buNone/>
            </a:pPr>
            <a:r>
              <a:rPr lang="en">
                <a:solidFill>
                  <a:schemeClr val="dk1"/>
                </a:solidFill>
              </a:rPr>
              <a:t>where                      is the newly selected neighborhood size.</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pic>
        <p:nvPicPr>
          <p:cNvPr descr="{&quot;id&quot;:&quot;7&quot;,&quot;backgroundColorModified&quot;:false,&quot;aid&quot;:null,&quot;font&quot;:{&quot;family&quot;:&quot;Arial&quot;,&quot;size&quot;:14,&quot;color&quot;:&quot;#000000&quot;},&quot;type&quot;:&quot;$$&quot;,&quot;backgroundColor&quot;:&quot;#FFFFFF&quot;,&quot;code&quot;:&quot;$$\\left(x,\\,y\\right)$$&quot;,&quot;ts&quot;:1701537263941,&quot;cs&quot;:&quot;r754s1X/7xjOD8xtyjssDw==&quot;,&quot;size&quot;:{&quot;width&quot;:49.666666666666664,&quot;height&quot;:22}}" id="136" name="Google Shape;136;p20"/>
          <p:cNvPicPr preferRelativeResize="0"/>
          <p:nvPr/>
        </p:nvPicPr>
        <p:blipFill>
          <a:blip r:embed="rId3">
            <a:alphaModFix/>
          </a:blip>
          <a:stretch>
            <a:fillRect/>
          </a:stretch>
        </p:blipFill>
        <p:spPr>
          <a:xfrm>
            <a:off x="2630575" y="1297563"/>
            <a:ext cx="473075" cy="209550"/>
          </a:xfrm>
          <a:prstGeom prst="rect">
            <a:avLst/>
          </a:prstGeom>
          <a:noFill/>
          <a:ln>
            <a:noFill/>
          </a:ln>
        </p:spPr>
      </p:pic>
      <p:pic>
        <p:nvPicPr>
          <p:cNvPr descr="{&quot;type&quot;:&quot;$$&quot;,&quot;id&quot;:&quot;14&quot;,&quot;code&quot;:&quot;$$L\\left(x,\\,y\\right)$$&quot;,&quot;aid&quot;:null,&quot;font&quot;:{&quot;color&quot;:&quot;#000000&quot;,&quot;family&quot;:&quot;Arial&quot;,&quot;size&quot;:14},&quot;backgroundColor&quot;:&quot;#FFFFFF&quot;,&quot;ts&quot;:1701538169606,&quot;cs&quot;:&quot;K7QP1UOgBlKXnHZ0sMLcjg==&quot;,&quot;size&quot;:{&quot;width&quot;:66,&quot;height&quot;:22}}" id="137" name="Google Shape;137;p20"/>
          <p:cNvPicPr preferRelativeResize="0"/>
          <p:nvPr/>
        </p:nvPicPr>
        <p:blipFill>
          <a:blip r:embed="rId4">
            <a:alphaModFix/>
          </a:blip>
          <a:stretch>
            <a:fillRect/>
          </a:stretch>
        </p:blipFill>
        <p:spPr>
          <a:xfrm>
            <a:off x="6834850" y="1868300"/>
            <a:ext cx="628650" cy="209550"/>
          </a:xfrm>
          <a:prstGeom prst="rect">
            <a:avLst/>
          </a:prstGeom>
          <a:noFill/>
          <a:ln>
            <a:noFill/>
          </a:ln>
        </p:spPr>
      </p:pic>
      <p:pic>
        <p:nvPicPr>
          <p:cNvPr descr="{&quot;font&quot;:{&quot;color&quot;:&quot;#000000&quot;,&quot;family&quot;:&quot;Arial&quot;,&quot;size&quot;:14},&quot;aid&quot;:null,&quot;id&quot;:&quot;15&quot;,&quot;backgroundColorModified&quot;:false,&quot;type&quot;:&quot;$$&quot;,&quot;backgroundColor&quot;:&quot;#FFFFFF&quot;,&quot;code&quot;:&quot;$$max\\left(I\\left(x,\\,y\\right)\\right)$$&quot;,&quot;ts&quot;:1701538242359,&quot;cs&quot;:&quot;nt9N00K89cuq/Xd8cIKroA==&quot;,&quot;size&quot;:{&quot;width&quot;:122.66666666666667,&quot;height&quot;:22}}" id="138" name="Google Shape;138;p20"/>
          <p:cNvPicPr preferRelativeResize="0"/>
          <p:nvPr/>
        </p:nvPicPr>
        <p:blipFill>
          <a:blip r:embed="rId5">
            <a:alphaModFix/>
          </a:blip>
          <a:stretch>
            <a:fillRect/>
          </a:stretch>
        </p:blipFill>
        <p:spPr>
          <a:xfrm>
            <a:off x="5462869" y="2077850"/>
            <a:ext cx="1168400" cy="209550"/>
          </a:xfrm>
          <a:prstGeom prst="rect">
            <a:avLst/>
          </a:prstGeom>
          <a:noFill/>
          <a:ln>
            <a:noFill/>
          </a:ln>
        </p:spPr>
      </p:pic>
      <p:pic>
        <p:nvPicPr>
          <p:cNvPr descr="{&quot;type&quot;:&quot;$$&quot;,&quot;id&quot;:&quot;14&quot;,&quot;code&quot;:&quot;$$L\\left(x,\\,y\\right)$$&quot;,&quot;aid&quot;:null,&quot;font&quot;:{&quot;color&quot;:&quot;#000000&quot;,&quot;family&quot;:&quot;Arial&quot;,&quot;size&quot;:14},&quot;backgroundColor&quot;:&quot;#FFFFFF&quot;,&quot;ts&quot;:1701538169606,&quot;cs&quot;:&quot;K7QP1UOgBlKXnHZ0sMLcjg==&quot;,&quot;size&quot;:{&quot;width&quot;:66,&quot;height&quot;:22}}" id="139" name="Google Shape;139;p20"/>
          <p:cNvPicPr preferRelativeResize="0"/>
          <p:nvPr/>
        </p:nvPicPr>
        <p:blipFill>
          <a:blip r:embed="rId4">
            <a:alphaModFix/>
          </a:blip>
          <a:stretch>
            <a:fillRect/>
          </a:stretch>
        </p:blipFill>
        <p:spPr>
          <a:xfrm>
            <a:off x="5091500" y="2852700"/>
            <a:ext cx="628650" cy="209550"/>
          </a:xfrm>
          <a:prstGeom prst="rect">
            <a:avLst/>
          </a:prstGeom>
          <a:noFill/>
          <a:ln>
            <a:noFill/>
          </a:ln>
        </p:spPr>
      </p:pic>
      <p:pic>
        <p:nvPicPr>
          <p:cNvPr descr="{&quot;code&quot;:&quot;$$\\mu\\left(N_{new}\\left(x,\\,y\\right)\\right)$$&quot;,&quot;backgroundColorModified&quot;:false,&quot;backgroundColor&quot;:&quot;#FFFFFF&quot;,&quot;font&quot;:{&quot;family&quot;:&quot;Arial&quot;,&quot;size&quot;:14,&quot;color&quot;:&quot;#000000&quot;},&quot;aid&quot;:null,&quot;id&quot;:&quot;12&quot;,&quot;type&quot;:&quot;$$&quot;,&quot;ts&quot;:1701546266488,&quot;cs&quot;:&quot;HSzXjDyE2FDVRVWU0qzSRg==&quot;,&quot;size&quot;:{&quot;width&quot;:127.66666666666667,&quot;height&quot;:22}}" id="140" name="Google Shape;140;p20"/>
          <p:cNvPicPr preferRelativeResize="0"/>
          <p:nvPr/>
        </p:nvPicPr>
        <p:blipFill>
          <a:blip r:embed="rId6">
            <a:alphaModFix/>
          </a:blip>
          <a:stretch>
            <a:fillRect/>
          </a:stretch>
        </p:blipFill>
        <p:spPr>
          <a:xfrm>
            <a:off x="4093450" y="3062247"/>
            <a:ext cx="1216025" cy="209550"/>
          </a:xfrm>
          <a:prstGeom prst="rect">
            <a:avLst/>
          </a:prstGeom>
          <a:noFill/>
          <a:ln>
            <a:noFill/>
          </a:ln>
        </p:spPr>
      </p:pic>
      <p:pic>
        <p:nvPicPr>
          <p:cNvPr descr="{&quot;aid&quot;:null,&quot;code&quot;:&quot;$$N_{new}\\left(x,\\,y\\right)$$&quot;,&quot;backgroundColorModified&quot;:false,&quot;backgroundColor&quot;:&quot;#FFFFFF&quot;,&quot;font&quot;:{&quot;color&quot;:&quot;#000000&quot;,&quot;size&quot;:14,&quot;family&quot;:&quot;Arial&quot;},&quot;id&quot;:&quot;17&quot;,&quot;type&quot;:&quot;$$&quot;,&quot;ts&quot;:1701546211823,&quot;cs&quot;:&quot;AxWkIAy3a8elKyoe+80uHQ==&quot;,&quot;size&quot;:{&quot;width&quot;:97.33333333333333,&quot;height&quot;:22}}" id="141" name="Google Shape;141;p20"/>
          <p:cNvPicPr preferRelativeResize="0"/>
          <p:nvPr/>
        </p:nvPicPr>
        <p:blipFill>
          <a:blip r:embed="rId7">
            <a:alphaModFix/>
          </a:blip>
          <a:stretch>
            <a:fillRect/>
          </a:stretch>
        </p:blipFill>
        <p:spPr>
          <a:xfrm>
            <a:off x="1259050" y="3405850"/>
            <a:ext cx="927100" cy="209550"/>
          </a:xfrm>
          <a:prstGeom prst="rect">
            <a:avLst/>
          </a:prstGeom>
          <a:noFill/>
          <a:ln>
            <a:noFill/>
          </a:ln>
        </p:spPr>
      </p:pic>
      <p:sp>
        <p:nvSpPr>
          <p:cNvPr id="142" name="Google Shape;14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20"/>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Proposed Approach</a:t>
            </a:r>
            <a:endParaRPr b="1"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nvSpPr>
        <p:spPr>
          <a:xfrm>
            <a:off x="605925" y="859300"/>
            <a:ext cx="8291100" cy="2493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1"/>
                </a:solidFill>
              </a:rPr>
              <a:t>Constructing the Reflectance component</a:t>
            </a:r>
            <a:endParaRPr b="1" sz="1600">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For each pixel at            , the reflectance component is constructed as,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pic>
        <p:nvPicPr>
          <p:cNvPr descr="{&quot;id&quot;:&quot;7&quot;,&quot;backgroundColorModified&quot;:false,&quot;aid&quot;:null,&quot;font&quot;:{&quot;family&quot;:&quot;Arial&quot;,&quot;size&quot;:14,&quot;color&quot;:&quot;#000000&quot;},&quot;type&quot;:&quot;$$&quot;,&quot;backgroundColor&quot;:&quot;#FFFFFF&quot;,&quot;code&quot;:&quot;$$\\left(x,\\,y\\right)$$&quot;,&quot;ts&quot;:1701537263941,&quot;cs&quot;:&quot;r754s1X/7xjOD8xtyjssDw==&quot;,&quot;size&quot;:{&quot;width&quot;:49.666666666666664,&quot;height&quot;:22}}" id="149" name="Google Shape;149;p21"/>
          <p:cNvPicPr preferRelativeResize="0"/>
          <p:nvPr/>
        </p:nvPicPr>
        <p:blipFill>
          <a:blip r:embed="rId3">
            <a:alphaModFix/>
          </a:blip>
          <a:stretch>
            <a:fillRect/>
          </a:stretch>
        </p:blipFill>
        <p:spPr>
          <a:xfrm>
            <a:off x="2097175" y="1297563"/>
            <a:ext cx="473075" cy="209550"/>
          </a:xfrm>
          <a:prstGeom prst="rect">
            <a:avLst/>
          </a:prstGeom>
          <a:noFill/>
          <a:ln>
            <a:noFill/>
          </a:ln>
        </p:spPr>
      </p:pic>
      <p:pic>
        <p:nvPicPr>
          <p:cNvPr descr="{&quot;code&quot;:&quot;$$R\\left(x,\\,y\\right)\\,=\\,I\\left(x,\\,y\\right)\\,/\\,L\\left(x,\\,y\\right)$$&quot;,&quot;backgroundColor&quot;:&quot;#FFFFFF&quot;,&quot;aid&quot;:null,&quot;id&quot;:&quot;16&quot;,&quot;type&quot;:&quot;$$&quot;,&quot;font&quot;:{&quot;size&quot;:14,&quot;family&quot;:&quot;Arial&quot;,&quot;color&quot;:&quot;#000000&quot;},&quot;ts&quot;:1701538810705,&quot;cs&quot;:&quot;7x+r7930FeqGPPz1M/Nv8w==&quot;,&quot;size&quot;:{&quot;width&quot;:255.59999999999994,&quot;height&quot;:22}}" id="150" name="Google Shape;150;p21"/>
          <p:cNvPicPr preferRelativeResize="0"/>
          <p:nvPr/>
        </p:nvPicPr>
        <p:blipFill>
          <a:blip r:embed="rId4">
            <a:alphaModFix/>
          </a:blip>
          <a:stretch>
            <a:fillRect/>
          </a:stretch>
        </p:blipFill>
        <p:spPr>
          <a:xfrm>
            <a:off x="702775" y="1723250"/>
            <a:ext cx="2434590" cy="209550"/>
          </a:xfrm>
          <a:prstGeom prst="rect">
            <a:avLst/>
          </a:prstGeom>
          <a:noFill/>
          <a:ln>
            <a:noFill/>
          </a:ln>
        </p:spPr>
      </p:pic>
      <p:sp>
        <p:nvSpPr>
          <p:cNvPr id="151" name="Google Shape;15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21"/>
          <p:cNvSpPr txBox="1"/>
          <p:nvPr>
            <p:ph type="ctrTitle"/>
          </p:nvPr>
        </p:nvSpPr>
        <p:spPr>
          <a:xfrm>
            <a:off x="620625" y="236925"/>
            <a:ext cx="8411400" cy="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00"/>
              <a:t>Proposed Approach</a:t>
            </a:r>
            <a:endParaRPr b="1" sz="2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